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3"/>
  </p:notesMasterIdLst>
  <p:handoutMasterIdLst>
    <p:handoutMasterId r:id="rId14"/>
  </p:handoutMasterIdLst>
  <p:sldIdLst>
    <p:sldId id="214570812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6807" autoAdjust="0"/>
  </p:normalViewPr>
  <p:slideViewPr>
    <p:cSldViewPr snapToGrid="0">
      <p:cViewPr varScale="1">
        <p:scale>
          <a:sx n="120" d="100"/>
          <a:sy n="120" d="100"/>
        </p:scale>
        <p:origin x="120" y="2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e Johnsson" userId="b9e3a7a4-ba50-4df8-a666-e26aeed049d6" providerId="ADAL" clId="{8B91F2C4-E3D2-480E-8BD7-A5FD7FA70B53}"/>
    <pc:docChg chg="delSld">
      <pc:chgData name="Helene Johnsson" userId="b9e3a7a4-ba50-4df8-a666-e26aeed049d6" providerId="ADAL" clId="{8B91F2C4-E3D2-480E-8BD7-A5FD7FA70B53}" dt="2024-12-18T13:15:27.782" v="2" actId="2696"/>
      <pc:docMkLst>
        <pc:docMk/>
      </pc:docMkLst>
      <pc:sldChg chg="del">
        <pc:chgData name="Helene Johnsson" userId="b9e3a7a4-ba50-4df8-a666-e26aeed049d6" providerId="ADAL" clId="{8B91F2C4-E3D2-480E-8BD7-A5FD7FA70B53}" dt="2024-12-18T13:15:22.692" v="1" actId="2696"/>
        <pc:sldMkLst>
          <pc:docMk/>
          <pc:sldMk cId="2441568218" sldId="259"/>
        </pc:sldMkLst>
      </pc:sldChg>
      <pc:sldChg chg="del">
        <pc:chgData name="Helene Johnsson" userId="b9e3a7a4-ba50-4df8-a666-e26aeed049d6" providerId="ADAL" clId="{8B91F2C4-E3D2-480E-8BD7-A5FD7FA70B53}" dt="2024-12-18T13:15:27.782" v="2" actId="2696"/>
        <pc:sldMkLst>
          <pc:docMk/>
          <pc:sldMk cId="3578789006" sldId="263"/>
        </pc:sldMkLst>
      </pc:sldChg>
      <pc:sldChg chg="del">
        <pc:chgData name="Helene Johnsson" userId="b9e3a7a4-ba50-4df8-a666-e26aeed049d6" providerId="ADAL" clId="{8B91F2C4-E3D2-480E-8BD7-A5FD7FA70B53}" dt="2024-12-18T11:43:52.469" v="0" actId="2696"/>
        <pc:sldMkLst>
          <pc:docMk/>
          <pc:sldMk cId="1024788063" sldId="2145708121"/>
        </pc:sldMkLst>
      </pc:sldChg>
      <pc:sldChg chg="del">
        <pc:chgData name="Helene Johnsson" userId="b9e3a7a4-ba50-4df8-a666-e26aeed049d6" providerId="ADAL" clId="{8B91F2C4-E3D2-480E-8BD7-A5FD7FA70B53}" dt="2024-12-18T11:43:52.469" v="0" actId="2696"/>
        <pc:sldMkLst>
          <pc:docMk/>
          <pc:sldMk cId="3258407016" sldId="21457081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2024-12-18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2024-12-18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Här</a:t>
            </a:r>
            <a:r>
              <a:rPr lang="en-US" dirty="0">
                <a:cs typeface="Calibri"/>
              </a:rPr>
              <a:t> ser </a:t>
            </a:r>
            <a:r>
              <a:rPr lang="en-US" dirty="0" err="1">
                <a:cs typeface="Calibri"/>
              </a:rPr>
              <a:t>ni</a:t>
            </a:r>
            <a:r>
              <a:rPr lang="en-US" dirty="0">
                <a:cs typeface="Calibri"/>
              </a:rPr>
              <a:t> SAM-</a:t>
            </a:r>
            <a:r>
              <a:rPr lang="en-US" dirty="0" err="1">
                <a:cs typeface="Calibri"/>
              </a:rPr>
              <a:t>hjulet</a:t>
            </a:r>
            <a:r>
              <a:rPr lang="en-US" dirty="0">
                <a:cs typeface="Calibri"/>
              </a:rPr>
              <a:t> för 2025 och </a:t>
            </a:r>
            <a:r>
              <a:rPr lang="en-US" dirty="0" err="1">
                <a:cs typeface="Calibri"/>
              </a:rPr>
              <a:t>ni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faktiskt</a:t>
            </a:r>
            <a:r>
              <a:rPr lang="en-US" dirty="0">
                <a:cs typeface="Calibri"/>
              </a:rPr>
              <a:t> bland de </a:t>
            </a:r>
            <a:r>
              <a:rPr lang="en-US" dirty="0" err="1">
                <a:cs typeface="Calibri"/>
              </a:rPr>
              <a:t>första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ser </a:t>
            </a:r>
            <a:r>
              <a:rPr lang="en-US" dirty="0" err="1">
                <a:cs typeface="Calibri"/>
              </a:rPr>
              <a:t>detta</a:t>
            </a:r>
            <a:r>
              <a:rPr lang="en-US" dirty="0">
                <a:cs typeface="Calibri"/>
              </a:rPr>
              <a:t>. SAM-</a:t>
            </a:r>
            <a:r>
              <a:rPr lang="en-US" dirty="0" err="1">
                <a:cs typeface="Calibri"/>
              </a:rPr>
              <a:t>hjulet</a:t>
            </a:r>
            <a:r>
              <a:rPr lang="en-US" dirty="0">
                <a:cs typeface="Calibri"/>
              </a:rPr>
              <a:t> ska </a:t>
            </a:r>
            <a:r>
              <a:rPr lang="en-US" dirty="0" err="1">
                <a:cs typeface="Calibri"/>
              </a:rPr>
              <a:t>alltid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bestå</a:t>
            </a:r>
            <a:r>
              <a:rPr lang="en-US" dirty="0">
                <a:cs typeface="Calibri"/>
              </a:rPr>
              <a:t> av 5 </a:t>
            </a:r>
            <a:r>
              <a:rPr lang="en-US" dirty="0" err="1">
                <a:cs typeface="Calibri"/>
              </a:rPr>
              <a:t>teman</a:t>
            </a:r>
            <a:r>
              <a:rPr lang="en-US" dirty="0">
                <a:cs typeface="Calibri"/>
              </a:rPr>
              <a:t> men </a:t>
            </a:r>
            <a:r>
              <a:rPr lang="en-US" dirty="0" err="1">
                <a:cs typeface="Calibri"/>
              </a:rPr>
              <a:t>temana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variera</a:t>
            </a:r>
            <a:r>
              <a:rPr lang="en-US" dirty="0">
                <a:cs typeface="Calibri"/>
              </a:rPr>
              <a:t> och </a:t>
            </a:r>
            <a:r>
              <a:rPr lang="en-US" dirty="0" err="1">
                <a:cs typeface="Calibri"/>
              </a:rPr>
              <a:t>speciellt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tidpunkterna</a:t>
            </a:r>
            <a:r>
              <a:rPr lang="en-US" dirty="0">
                <a:cs typeface="Calibri"/>
              </a:rPr>
              <a:t> för </a:t>
            </a:r>
            <a:r>
              <a:rPr lang="en-US" dirty="0" err="1">
                <a:cs typeface="Calibri"/>
              </a:rPr>
              <a:t>temana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ändras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utifrån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förutsättningar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finns</a:t>
            </a:r>
            <a:r>
              <a:rPr lang="en-US" dirty="0">
                <a:cs typeface="Calibri"/>
              </a:rPr>
              <a:t>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Nu I </a:t>
            </a:r>
            <a:r>
              <a:rPr lang="en-US" dirty="0" err="1">
                <a:cs typeface="Calibri"/>
              </a:rPr>
              <a:t>detta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årshjul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är</a:t>
            </a:r>
            <a:r>
              <a:rPr lang="en-US" dirty="0">
                <a:cs typeface="Calibri"/>
              </a:rPr>
              <a:t> det </a:t>
            </a:r>
            <a:r>
              <a:rPr lang="en-US" dirty="0" err="1">
                <a:cs typeface="Calibri"/>
              </a:rPr>
              <a:t>ganska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stora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förändringar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vilket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rundar</a:t>
            </a:r>
            <a:r>
              <a:rPr lang="en-US" dirty="0">
                <a:cs typeface="Calibri"/>
              </a:rPr>
              <a:t> sig I </a:t>
            </a:r>
            <a:r>
              <a:rPr lang="en-US" dirty="0" err="1">
                <a:cs typeface="Calibri"/>
              </a:rPr>
              <a:t>att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århjulet</a:t>
            </a:r>
            <a:r>
              <a:rPr lang="en-US" dirty="0">
                <a:cs typeface="Calibri"/>
              </a:rPr>
              <a:t> för 2024 ser </a:t>
            </a:r>
            <a:r>
              <a:rPr lang="en-US" dirty="0" err="1">
                <a:cs typeface="Calibri"/>
              </a:rPr>
              <a:t>speciellt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då</a:t>
            </a:r>
            <a:r>
              <a:rPr lang="en-US" dirty="0">
                <a:cs typeface="Calibri"/>
              </a:rPr>
              <a:t> vi </a:t>
            </a:r>
            <a:r>
              <a:rPr lang="en-US" dirty="0" err="1">
                <a:cs typeface="Calibri"/>
              </a:rPr>
              <a:t>där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med </a:t>
            </a:r>
            <a:r>
              <a:rPr lang="en-US" dirty="0" err="1">
                <a:cs typeface="Calibri"/>
              </a:rPr>
              <a:t>medarbetareenkäten</a:t>
            </a:r>
            <a:r>
              <a:rPr lang="en-US" dirty="0">
                <a:cs typeface="Calibri"/>
              </a:rPr>
              <a:t> 2 </a:t>
            </a:r>
            <a:r>
              <a:rPr lang="en-US" dirty="0" err="1">
                <a:cs typeface="Calibri"/>
              </a:rPr>
              <a:t>gånger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alltså</a:t>
            </a:r>
            <a:r>
              <a:rPr lang="en-US" dirty="0">
                <a:cs typeface="Calibri"/>
              </a:rPr>
              <a:t> 2 </a:t>
            </a:r>
            <a:r>
              <a:rPr lang="en-US" dirty="0" err="1">
                <a:cs typeface="Calibri"/>
              </a:rPr>
              <a:t>teman</a:t>
            </a:r>
            <a:r>
              <a:rPr lang="en-US" dirty="0">
                <a:cs typeface="Calibri"/>
              </a:rPr>
              <a:t>. Vi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det under </a:t>
            </a:r>
            <a:r>
              <a:rPr lang="en-US" dirty="0" err="1">
                <a:cs typeface="Calibri"/>
              </a:rPr>
              <a:t>jan-feb</a:t>
            </a:r>
            <a:r>
              <a:rPr lang="en-US" dirty="0">
                <a:cs typeface="Calibri"/>
              </a:rPr>
              <a:t> (för </a:t>
            </a:r>
            <a:r>
              <a:rPr lang="en-US" dirty="0" err="1">
                <a:cs typeface="Calibri"/>
              </a:rPr>
              <a:t>då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fick</a:t>
            </a:r>
            <a:r>
              <a:rPr lang="en-US" dirty="0">
                <a:cs typeface="Calibri"/>
              </a:rPr>
              <a:t> vi </a:t>
            </a:r>
            <a:r>
              <a:rPr lang="en-US" dirty="0" err="1">
                <a:cs typeface="Calibri"/>
              </a:rPr>
              <a:t>resultatet</a:t>
            </a:r>
            <a:r>
              <a:rPr lang="en-US" dirty="0">
                <a:cs typeface="Calibri"/>
              </a:rPr>
              <a:t> för 2023 </a:t>
            </a:r>
            <a:r>
              <a:rPr lang="en-US" dirty="0" err="1">
                <a:cs typeface="Calibri"/>
              </a:rPr>
              <a:t>års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enkät</a:t>
            </a:r>
            <a:r>
              <a:rPr lang="en-US" dirty="0">
                <a:cs typeface="Calibri"/>
              </a:rPr>
              <a:t> I December), sedan </a:t>
            </a:r>
            <a:r>
              <a:rPr lang="en-US" dirty="0" err="1">
                <a:cs typeface="Calibri"/>
              </a:rPr>
              <a:t>så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ändrade</a:t>
            </a:r>
            <a:r>
              <a:rPr lang="en-US" dirty="0">
                <a:cs typeface="Calibri"/>
              </a:rPr>
              <a:t> de datum för enkaten och nu </a:t>
            </a:r>
            <a:r>
              <a:rPr lang="en-US" dirty="0" err="1">
                <a:cs typeface="Calibri"/>
              </a:rPr>
              <a:t>kommer</a:t>
            </a:r>
            <a:r>
              <a:rPr lang="en-US" dirty="0">
                <a:cs typeface="Calibri"/>
              </a:rPr>
              <a:t> vi </a:t>
            </a:r>
            <a:r>
              <a:rPr lang="en-US" dirty="0" err="1">
                <a:cs typeface="Calibri"/>
              </a:rPr>
              <a:t>få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resultatet</a:t>
            </a:r>
            <a:r>
              <a:rPr lang="en-US" dirty="0">
                <a:cs typeface="Calibri"/>
              </a:rPr>
              <a:t> för 2024 </a:t>
            </a:r>
            <a:r>
              <a:rPr lang="en-US" dirty="0" err="1">
                <a:cs typeface="Calibri"/>
              </a:rPr>
              <a:t>års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enkät</a:t>
            </a:r>
            <a:r>
              <a:rPr lang="en-US" dirty="0">
                <a:cs typeface="Calibri"/>
              </a:rPr>
              <a:t> I </a:t>
            </a:r>
            <a:r>
              <a:rPr lang="en-US" dirty="0" err="1">
                <a:cs typeface="Calibri"/>
              </a:rPr>
              <a:t>nov</a:t>
            </a:r>
            <a:r>
              <a:rPr lang="en-US" dirty="0">
                <a:cs typeface="Calibri"/>
              </a:rPr>
              <a:t>-dec.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Det </a:t>
            </a:r>
            <a:r>
              <a:rPr lang="en-US" dirty="0" err="1">
                <a:cs typeface="Calibri"/>
              </a:rPr>
              <a:t>gör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att</a:t>
            </a:r>
            <a:r>
              <a:rPr lang="en-US" dirty="0">
                <a:cs typeface="Calibri"/>
              </a:rPr>
              <a:t> vi nu haft </a:t>
            </a:r>
            <a:r>
              <a:rPr lang="en-US" dirty="0" err="1">
                <a:cs typeface="Calibri"/>
              </a:rPr>
              <a:t>möjlighet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att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lägga</a:t>
            </a:r>
            <a:r>
              <a:rPr lang="en-US" dirty="0">
                <a:cs typeface="Calibri"/>
              </a:rPr>
              <a:t> in </a:t>
            </a:r>
            <a:r>
              <a:rPr lang="en-US" dirty="0" err="1">
                <a:cs typeface="Calibri"/>
              </a:rPr>
              <a:t>ytterligare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delar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då</a:t>
            </a:r>
            <a:r>
              <a:rPr lang="en-US" dirty="0">
                <a:cs typeface="Calibri"/>
              </a:rPr>
              <a:t> vi 2025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temat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medarbetarenkät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endast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gang. Och det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nytt</a:t>
            </a:r>
            <a:r>
              <a:rPr lang="en-US" dirty="0">
                <a:cs typeface="Calibri"/>
              </a:rPr>
              <a:t>  </a:t>
            </a:r>
            <a:r>
              <a:rPr lang="en-US" dirty="0" err="1">
                <a:cs typeface="Calibri"/>
              </a:rPr>
              <a:t>är</a:t>
            </a:r>
            <a:r>
              <a:rPr lang="en-US" dirty="0">
                <a:cs typeface="Calibri"/>
              </a:rPr>
              <a:t> dialog om </a:t>
            </a:r>
            <a:r>
              <a:rPr lang="en-US" dirty="0" err="1">
                <a:cs typeface="Calibri"/>
              </a:rPr>
              <a:t>aktiva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åtgärder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utifrån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diskrimineringslagstiftningen</a:t>
            </a:r>
            <a:r>
              <a:rPr lang="en-US" dirty="0">
                <a:cs typeface="Calibri"/>
              </a:rPr>
              <a:t>. Vi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även</a:t>
            </a:r>
            <a:r>
              <a:rPr lang="en-US" dirty="0">
                <a:cs typeface="Calibri"/>
              </a:rPr>
              <a:t> sett </a:t>
            </a:r>
            <a:r>
              <a:rPr lang="en-US" dirty="0" err="1">
                <a:cs typeface="Calibri"/>
              </a:rPr>
              <a:t>att</a:t>
            </a:r>
            <a:r>
              <a:rPr lang="en-US" dirty="0">
                <a:cs typeface="Calibri"/>
              </a:rPr>
              <a:t> vi </a:t>
            </a:r>
            <a:r>
              <a:rPr lang="en-US" dirty="0" err="1">
                <a:cs typeface="Calibri"/>
              </a:rPr>
              <a:t>behöver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lägga</a:t>
            </a:r>
            <a:r>
              <a:rPr lang="en-US" dirty="0">
                <a:cs typeface="Calibri"/>
              </a:rPr>
              <a:t> in hot och </a:t>
            </a:r>
            <a:r>
              <a:rPr lang="en-US" dirty="0" err="1">
                <a:cs typeface="Calibri"/>
              </a:rPr>
              <a:t>våld</a:t>
            </a:r>
            <a:r>
              <a:rPr lang="en-US" dirty="0">
                <a:cs typeface="Calibri"/>
              </a:rPr>
              <a:t> I SAM-</a:t>
            </a:r>
            <a:r>
              <a:rPr lang="en-US" dirty="0" err="1">
                <a:cs typeface="Calibri"/>
              </a:rPr>
              <a:t>hjulet</a:t>
            </a:r>
            <a:r>
              <a:rPr lang="en-US" dirty="0">
                <a:cs typeface="Calibri"/>
              </a:rPr>
              <a:t> och </a:t>
            </a:r>
            <a:r>
              <a:rPr lang="en-US" dirty="0" err="1">
                <a:cs typeface="Calibri"/>
              </a:rPr>
              <a:t>även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här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är</a:t>
            </a:r>
            <a:r>
              <a:rPr lang="en-US" dirty="0">
                <a:cs typeface="Calibri"/>
              </a:rPr>
              <a:t> det </a:t>
            </a:r>
            <a:r>
              <a:rPr lang="en-US" dirty="0" err="1">
                <a:cs typeface="Calibri"/>
              </a:rPr>
              <a:t>utifrån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lagstiftning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vi </a:t>
            </a:r>
            <a:r>
              <a:rPr lang="en-US" dirty="0" err="1">
                <a:cs typeface="Calibri"/>
              </a:rPr>
              <a:t>gör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detta</a:t>
            </a:r>
            <a:r>
              <a:rPr lang="en-US" dirty="0">
                <a:cs typeface="Calibri"/>
              </a:rPr>
              <a:t>. 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Många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teman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består</a:t>
            </a:r>
            <a:r>
              <a:rPr lang="en-US" dirty="0">
                <a:cs typeface="Calibri"/>
              </a:rPr>
              <a:t> av </a:t>
            </a:r>
            <a:r>
              <a:rPr lang="en-US" dirty="0" err="1">
                <a:cs typeface="Calibri"/>
              </a:rPr>
              <a:t>två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delar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ex </a:t>
            </a:r>
            <a:r>
              <a:rPr lang="en-US" dirty="0" err="1">
                <a:cs typeface="Calibri"/>
              </a:rPr>
              <a:t>jan-feb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där</a:t>
            </a:r>
            <a:r>
              <a:rPr lang="en-US" dirty="0">
                <a:cs typeface="Calibri"/>
              </a:rPr>
              <a:t> man </a:t>
            </a:r>
            <a:r>
              <a:rPr lang="en-US" dirty="0" err="1">
                <a:cs typeface="Calibri"/>
              </a:rPr>
              <a:t>pratar</a:t>
            </a:r>
            <a:r>
              <a:rPr lang="en-US" dirty="0">
                <a:cs typeface="Calibri"/>
              </a:rPr>
              <a:t> om </a:t>
            </a:r>
            <a:r>
              <a:rPr lang="en-US" dirty="0" err="1">
                <a:cs typeface="Calibri"/>
              </a:rPr>
              <a:t>fysisk</a:t>
            </a:r>
            <a:r>
              <a:rPr lang="en-US" dirty="0">
                <a:cs typeface="Calibri"/>
              </a:rPr>
              <a:t> och digital </a:t>
            </a:r>
            <a:r>
              <a:rPr lang="en-US" dirty="0" err="1">
                <a:cs typeface="Calibri"/>
              </a:rPr>
              <a:t>arbetsmiljö</a:t>
            </a:r>
            <a:r>
              <a:rPr lang="en-US" dirty="0">
                <a:cs typeface="Calibri"/>
              </a:rPr>
              <a:t> samt </a:t>
            </a:r>
            <a:r>
              <a:rPr lang="en-US" dirty="0" err="1">
                <a:cs typeface="Calibri"/>
              </a:rPr>
              <a:t>mål</a:t>
            </a:r>
            <a:r>
              <a:rPr lang="en-US" dirty="0">
                <a:cs typeface="Calibri"/>
              </a:rPr>
              <a:t> för </a:t>
            </a:r>
            <a:r>
              <a:rPr lang="en-US" dirty="0" err="1">
                <a:cs typeface="Calibri"/>
              </a:rPr>
              <a:t>hälso</a:t>
            </a:r>
            <a:r>
              <a:rPr lang="en-US" dirty="0">
                <a:cs typeface="Calibri"/>
              </a:rPr>
              <a:t>- och </a:t>
            </a:r>
            <a:r>
              <a:rPr lang="en-US" dirty="0" err="1">
                <a:cs typeface="Calibri"/>
              </a:rPr>
              <a:t>arbetsmiljöarbetet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Även</a:t>
            </a:r>
            <a:r>
              <a:rPr lang="en-US" dirty="0">
                <a:cs typeface="Calibri"/>
              </a:rPr>
              <a:t> mars-April och sept-</a:t>
            </a:r>
            <a:r>
              <a:rPr lang="en-US" dirty="0" err="1">
                <a:cs typeface="Calibri"/>
              </a:rPr>
              <a:t>okt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består</a:t>
            </a:r>
            <a:r>
              <a:rPr lang="en-US" dirty="0">
                <a:cs typeface="Calibri"/>
              </a:rPr>
              <a:t> av </a:t>
            </a:r>
            <a:r>
              <a:rPr lang="en-US" dirty="0" err="1">
                <a:cs typeface="Calibri"/>
              </a:rPr>
              <a:t>två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delar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medan</a:t>
            </a:r>
            <a:r>
              <a:rPr lang="en-US" dirty="0">
                <a:cs typeface="Calibri"/>
              </a:rPr>
              <a:t> vi I </a:t>
            </a:r>
            <a:r>
              <a:rPr lang="en-US" dirty="0" err="1">
                <a:cs typeface="Calibri"/>
              </a:rPr>
              <a:t>maj-juni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lägger</a:t>
            </a:r>
            <a:r>
              <a:rPr lang="en-US" dirty="0">
                <a:cs typeface="Calibri"/>
              </a:rPr>
              <a:t> social </a:t>
            </a:r>
            <a:r>
              <a:rPr lang="en-US" dirty="0" err="1">
                <a:cs typeface="Calibri"/>
              </a:rPr>
              <a:t>arbetsmiljö</a:t>
            </a:r>
            <a:r>
              <a:rPr lang="en-US" dirty="0">
                <a:cs typeface="Calibri"/>
              </a:rPr>
              <a:t> och </a:t>
            </a:r>
            <a:r>
              <a:rPr lang="en-US" dirty="0" err="1">
                <a:cs typeface="Calibri"/>
              </a:rPr>
              <a:t>nov</a:t>
            </a:r>
            <a:r>
              <a:rPr lang="en-US" dirty="0">
                <a:cs typeface="Calibri"/>
              </a:rPr>
              <a:t>-dec </a:t>
            </a:r>
            <a:r>
              <a:rPr lang="en-US" dirty="0" err="1">
                <a:cs typeface="Calibri"/>
              </a:rPr>
              <a:t>medarbetarenkäten</a:t>
            </a:r>
            <a:r>
              <a:rPr lang="en-US" dirty="0">
                <a:cs typeface="Calibri"/>
              </a:rPr>
              <a:t> för sig </a:t>
            </a:r>
            <a:r>
              <a:rPr lang="en-US" dirty="0" err="1">
                <a:cs typeface="Calibri"/>
              </a:rPr>
              <a:t>själva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då</a:t>
            </a:r>
            <a:r>
              <a:rPr lang="en-US" dirty="0">
                <a:cs typeface="Calibri"/>
              </a:rPr>
              <a:t> vi tanker </a:t>
            </a:r>
            <a:r>
              <a:rPr lang="en-US" dirty="0" err="1">
                <a:cs typeface="Calibri"/>
              </a:rPr>
              <a:t>att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detta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teman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tar lite </a:t>
            </a:r>
            <a:r>
              <a:rPr lang="en-US" dirty="0" err="1">
                <a:cs typeface="Calibri"/>
              </a:rPr>
              <a:t>längre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att</a:t>
            </a:r>
            <a:r>
              <a:rPr lang="en-US" dirty="0">
                <a:cs typeface="Calibri"/>
              </a:rPr>
              <a:t> prata </a:t>
            </a:r>
            <a:r>
              <a:rPr lang="en-US" dirty="0" err="1">
                <a:cs typeface="Calibri"/>
              </a:rPr>
              <a:t>kring</a:t>
            </a:r>
            <a:r>
              <a:rPr lang="en-US" dirty="0">
                <a:cs typeface="Calibri"/>
              </a:rPr>
              <a:t>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Till </a:t>
            </a:r>
            <a:r>
              <a:rPr lang="en-US" dirty="0" err="1">
                <a:cs typeface="Calibri"/>
              </a:rPr>
              <a:t>varje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tema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tas</a:t>
            </a:r>
            <a:r>
              <a:rPr lang="en-US" dirty="0">
                <a:cs typeface="Calibri"/>
              </a:rPr>
              <a:t> det </a:t>
            </a:r>
            <a:r>
              <a:rPr lang="en-US" dirty="0" err="1">
                <a:cs typeface="Calibri"/>
              </a:rPr>
              <a:t>fram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ett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kortare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stödmaterial</a:t>
            </a:r>
            <a:r>
              <a:rPr lang="en-US" dirty="0">
                <a:cs typeface="Calibri"/>
              </a:rPr>
              <a:t> och vi </a:t>
            </a:r>
            <a:r>
              <a:rPr lang="en-US" dirty="0" err="1">
                <a:cs typeface="Calibri"/>
              </a:rPr>
              <a:t>kommer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igenom</a:t>
            </a:r>
            <a:r>
              <a:rPr lang="en-US" dirty="0">
                <a:cs typeface="Calibri"/>
              </a:rPr>
              <a:t> och </a:t>
            </a:r>
            <a:r>
              <a:rPr lang="en-US" dirty="0" err="1">
                <a:cs typeface="Calibri"/>
              </a:rPr>
              <a:t>fördjupa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oss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temana</a:t>
            </a:r>
            <a:r>
              <a:rPr lang="en-US" dirty="0">
                <a:cs typeface="Calibri"/>
              </a:rPr>
              <a:t> lite </a:t>
            </a:r>
            <a:r>
              <a:rPr lang="en-US" dirty="0" err="1">
                <a:cs typeface="Calibri"/>
              </a:rPr>
              <a:t>senare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Idag</a:t>
            </a:r>
            <a:r>
              <a:rPr lang="en-US" dirty="0">
                <a:cs typeface="Calibri"/>
              </a:rPr>
              <a:t>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EE6160-2B92-441A-824E-80EF1745EE4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204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>
            <a:extLst>
              <a:ext uri="{FF2B5EF4-FFF2-40B4-BE49-F238E27FC236}">
                <a16:creationId xmlns:a16="http://schemas.microsoft.com/office/drawing/2014/main" id="{CF37F40D-B6F5-48CD-970F-051901C371D4}"/>
              </a:ext>
            </a:extLst>
          </p:cNvPr>
          <p:cNvGrpSpPr/>
          <p:nvPr/>
        </p:nvGrpSpPr>
        <p:grpSpPr>
          <a:xfrm>
            <a:off x="4051994" y="1926405"/>
            <a:ext cx="3403021" cy="3422084"/>
            <a:chOff x="3696029" y="1265584"/>
            <a:chExt cx="4345552" cy="4345550"/>
          </a:xfrm>
        </p:grpSpPr>
        <p:sp>
          <p:nvSpPr>
            <p:cNvPr id="42" name="object 2">
              <a:extLst>
                <a:ext uri="{FF2B5EF4-FFF2-40B4-BE49-F238E27FC236}">
                  <a16:creationId xmlns:a16="http://schemas.microsoft.com/office/drawing/2014/main" id="{2BCB63EA-B815-4F8F-ACC5-605F469D4280}"/>
                </a:ext>
              </a:extLst>
            </p:cNvPr>
            <p:cNvSpPr/>
            <p:nvPr/>
          </p:nvSpPr>
          <p:spPr>
            <a:xfrm>
              <a:off x="6859846" y="2374213"/>
              <a:ext cx="1181735" cy="1038225"/>
            </a:xfrm>
            <a:custGeom>
              <a:avLst/>
              <a:gdLst/>
              <a:ahLst/>
              <a:cxnLst/>
              <a:rect l="l" t="t" r="r" b="b"/>
              <a:pathLst>
                <a:path w="1181734" h="1038225">
                  <a:moveTo>
                    <a:pt x="903439" y="0"/>
                  </a:moveTo>
                  <a:lnTo>
                    <a:pt x="0" y="521601"/>
                  </a:lnTo>
                  <a:lnTo>
                    <a:pt x="22125" y="564084"/>
                  </a:lnTo>
                  <a:lnTo>
                    <a:pt x="42480" y="607598"/>
                  </a:lnTo>
                  <a:lnTo>
                    <a:pt x="61016" y="652096"/>
                  </a:lnTo>
                  <a:lnTo>
                    <a:pt x="77687" y="697530"/>
                  </a:lnTo>
                  <a:lnTo>
                    <a:pt x="92443" y="743852"/>
                  </a:lnTo>
                  <a:lnTo>
                    <a:pt x="105237" y="791016"/>
                  </a:lnTo>
                  <a:lnTo>
                    <a:pt x="116022" y="838972"/>
                  </a:lnTo>
                  <a:lnTo>
                    <a:pt x="124750" y="887674"/>
                  </a:lnTo>
                  <a:lnTo>
                    <a:pt x="131372" y="937075"/>
                  </a:lnTo>
                  <a:lnTo>
                    <a:pt x="135842" y="987126"/>
                  </a:lnTo>
                  <a:lnTo>
                    <a:pt x="138112" y="1037780"/>
                  </a:lnTo>
                  <a:lnTo>
                    <a:pt x="1181150" y="1037780"/>
                  </a:lnTo>
                  <a:lnTo>
                    <a:pt x="1179954" y="986551"/>
                  </a:lnTo>
                  <a:lnTo>
                    <a:pt x="1177581" y="935621"/>
                  </a:lnTo>
                  <a:lnTo>
                    <a:pt x="1174046" y="885002"/>
                  </a:lnTo>
                  <a:lnTo>
                    <a:pt x="1169361" y="834710"/>
                  </a:lnTo>
                  <a:lnTo>
                    <a:pt x="1163540" y="784755"/>
                  </a:lnTo>
                  <a:lnTo>
                    <a:pt x="1156595" y="735152"/>
                  </a:lnTo>
                  <a:lnTo>
                    <a:pt x="1148541" y="685913"/>
                  </a:lnTo>
                  <a:lnTo>
                    <a:pt x="1139389" y="637053"/>
                  </a:lnTo>
                  <a:lnTo>
                    <a:pt x="1129154" y="588583"/>
                  </a:lnTo>
                  <a:lnTo>
                    <a:pt x="1117847" y="540517"/>
                  </a:lnTo>
                  <a:lnTo>
                    <a:pt x="1105484" y="492867"/>
                  </a:lnTo>
                  <a:lnTo>
                    <a:pt x="1092075" y="445648"/>
                  </a:lnTo>
                  <a:lnTo>
                    <a:pt x="1077636" y="398873"/>
                  </a:lnTo>
                  <a:lnTo>
                    <a:pt x="1062178" y="352553"/>
                  </a:lnTo>
                  <a:lnTo>
                    <a:pt x="1045716" y="306703"/>
                  </a:lnTo>
                  <a:lnTo>
                    <a:pt x="1028261" y="261336"/>
                  </a:lnTo>
                  <a:lnTo>
                    <a:pt x="1009828" y="216464"/>
                  </a:lnTo>
                  <a:lnTo>
                    <a:pt x="990429" y="172101"/>
                  </a:lnTo>
                  <a:lnTo>
                    <a:pt x="970077" y="128260"/>
                  </a:lnTo>
                  <a:lnTo>
                    <a:pt x="948786" y="84954"/>
                  </a:lnTo>
                  <a:lnTo>
                    <a:pt x="926569" y="42196"/>
                  </a:lnTo>
                  <a:lnTo>
                    <a:pt x="903439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object 3">
              <a:extLst>
                <a:ext uri="{FF2B5EF4-FFF2-40B4-BE49-F238E27FC236}">
                  <a16:creationId xmlns:a16="http://schemas.microsoft.com/office/drawing/2014/main" id="{55F39C29-0C2D-49B5-A2DC-1A78D41597A4}"/>
                </a:ext>
              </a:extLst>
            </p:cNvPr>
            <p:cNvSpPr/>
            <p:nvPr/>
          </p:nvSpPr>
          <p:spPr>
            <a:xfrm>
              <a:off x="4804659" y="1265584"/>
              <a:ext cx="1038225" cy="1181735"/>
            </a:xfrm>
            <a:custGeom>
              <a:avLst/>
              <a:gdLst/>
              <a:ahLst/>
              <a:cxnLst/>
              <a:rect l="l" t="t" r="r" b="b"/>
              <a:pathLst>
                <a:path w="1038225" h="1181735">
                  <a:moveTo>
                    <a:pt x="1037780" y="0"/>
                  </a:moveTo>
                  <a:lnTo>
                    <a:pt x="986551" y="1196"/>
                  </a:lnTo>
                  <a:lnTo>
                    <a:pt x="935621" y="3569"/>
                  </a:lnTo>
                  <a:lnTo>
                    <a:pt x="885002" y="7104"/>
                  </a:lnTo>
                  <a:lnTo>
                    <a:pt x="834710" y="11789"/>
                  </a:lnTo>
                  <a:lnTo>
                    <a:pt x="784755" y="17610"/>
                  </a:lnTo>
                  <a:lnTo>
                    <a:pt x="735152" y="24554"/>
                  </a:lnTo>
                  <a:lnTo>
                    <a:pt x="685913" y="32609"/>
                  </a:lnTo>
                  <a:lnTo>
                    <a:pt x="637053" y="41761"/>
                  </a:lnTo>
                  <a:lnTo>
                    <a:pt x="588583" y="51996"/>
                  </a:lnTo>
                  <a:lnTo>
                    <a:pt x="540517" y="63302"/>
                  </a:lnTo>
                  <a:lnTo>
                    <a:pt x="492867" y="75666"/>
                  </a:lnTo>
                  <a:lnTo>
                    <a:pt x="445648" y="89074"/>
                  </a:lnTo>
                  <a:lnTo>
                    <a:pt x="398873" y="103514"/>
                  </a:lnTo>
                  <a:lnTo>
                    <a:pt x="352553" y="118972"/>
                  </a:lnTo>
                  <a:lnTo>
                    <a:pt x="306703" y="135434"/>
                  </a:lnTo>
                  <a:lnTo>
                    <a:pt x="261336" y="152889"/>
                  </a:lnTo>
                  <a:lnTo>
                    <a:pt x="216464" y="171322"/>
                  </a:lnTo>
                  <a:lnTo>
                    <a:pt x="172101" y="190721"/>
                  </a:lnTo>
                  <a:lnTo>
                    <a:pt x="128260" y="211073"/>
                  </a:lnTo>
                  <a:lnTo>
                    <a:pt x="84954" y="232363"/>
                  </a:lnTo>
                  <a:lnTo>
                    <a:pt x="42196" y="254580"/>
                  </a:lnTo>
                  <a:lnTo>
                    <a:pt x="0" y="277710"/>
                  </a:lnTo>
                  <a:lnTo>
                    <a:pt x="521601" y="1181150"/>
                  </a:lnTo>
                  <a:lnTo>
                    <a:pt x="564084" y="1159025"/>
                  </a:lnTo>
                  <a:lnTo>
                    <a:pt x="607598" y="1138670"/>
                  </a:lnTo>
                  <a:lnTo>
                    <a:pt x="652096" y="1120133"/>
                  </a:lnTo>
                  <a:lnTo>
                    <a:pt x="697530" y="1103463"/>
                  </a:lnTo>
                  <a:lnTo>
                    <a:pt x="743852" y="1088707"/>
                  </a:lnTo>
                  <a:lnTo>
                    <a:pt x="791016" y="1075913"/>
                  </a:lnTo>
                  <a:lnTo>
                    <a:pt x="838972" y="1065128"/>
                  </a:lnTo>
                  <a:lnTo>
                    <a:pt x="887674" y="1056400"/>
                  </a:lnTo>
                  <a:lnTo>
                    <a:pt x="937075" y="1049777"/>
                  </a:lnTo>
                  <a:lnTo>
                    <a:pt x="987126" y="1045307"/>
                  </a:lnTo>
                  <a:lnTo>
                    <a:pt x="1037780" y="1043038"/>
                  </a:lnTo>
                  <a:lnTo>
                    <a:pt x="1037780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object 4">
              <a:extLst>
                <a:ext uri="{FF2B5EF4-FFF2-40B4-BE49-F238E27FC236}">
                  <a16:creationId xmlns:a16="http://schemas.microsoft.com/office/drawing/2014/main" id="{951282CF-A31E-4472-AFAD-A30C9D3C8E24}"/>
                </a:ext>
              </a:extLst>
            </p:cNvPr>
            <p:cNvSpPr/>
            <p:nvPr/>
          </p:nvSpPr>
          <p:spPr>
            <a:xfrm>
              <a:off x="6455894" y="1569405"/>
              <a:ext cx="1281430" cy="1281430"/>
            </a:xfrm>
            <a:custGeom>
              <a:avLst/>
              <a:gdLst/>
              <a:ahLst/>
              <a:cxnLst/>
              <a:rect l="l" t="t" r="r" b="b"/>
              <a:pathLst>
                <a:path w="1281429" h="1281430">
                  <a:moveTo>
                    <a:pt x="521588" y="0"/>
                  </a:moveTo>
                  <a:lnTo>
                    <a:pt x="0" y="903414"/>
                  </a:lnTo>
                  <a:lnTo>
                    <a:pt x="41410" y="929922"/>
                  </a:lnTo>
                  <a:lnTo>
                    <a:pt x="81566" y="958155"/>
                  </a:lnTo>
                  <a:lnTo>
                    <a:pt x="120414" y="988061"/>
                  </a:lnTo>
                  <a:lnTo>
                    <a:pt x="157903" y="1019589"/>
                  </a:lnTo>
                  <a:lnTo>
                    <a:pt x="193979" y="1052685"/>
                  </a:lnTo>
                  <a:lnTo>
                    <a:pt x="228592" y="1087297"/>
                  </a:lnTo>
                  <a:lnTo>
                    <a:pt x="261688" y="1123374"/>
                  </a:lnTo>
                  <a:lnTo>
                    <a:pt x="293215" y="1160863"/>
                  </a:lnTo>
                  <a:lnTo>
                    <a:pt x="323122" y="1199711"/>
                  </a:lnTo>
                  <a:lnTo>
                    <a:pt x="351355" y="1239866"/>
                  </a:lnTo>
                  <a:lnTo>
                    <a:pt x="377863" y="1281277"/>
                  </a:lnTo>
                  <a:lnTo>
                    <a:pt x="1281290" y="759688"/>
                  </a:lnTo>
                  <a:lnTo>
                    <a:pt x="1255497" y="717423"/>
                  </a:lnTo>
                  <a:lnTo>
                    <a:pt x="1228775" y="675799"/>
                  </a:lnTo>
                  <a:lnTo>
                    <a:pt x="1201140" y="634830"/>
                  </a:lnTo>
                  <a:lnTo>
                    <a:pt x="1172606" y="594531"/>
                  </a:lnTo>
                  <a:lnTo>
                    <a:pt x="1143187" y="554915"/>
                  </a:lnTo>
                  <a:lnTo>
                    <a:pt x="1112897" y="515998"/>
                  </a:lnTo>
                  <a:lnTo>
                    <a:pt x="1081751" y="477793"/>
                  </a:lnTo>
                  <a:lnTo>
                    <a:pt x="1049763" y="440314"/>
                  </a:lnTo>
                  <a:lnTo>
                    <a:pt x="1016948" y="403578"/>
                  </a:lnTo>
                  <a:lnTo>
                    <a:pt x="983320" y="367597"/>
                  </a:lnTo>
                  <a:lnTo>
                    <a:pt x="948893" y="332385"/>
                  </a:lnTo>
                  <a:lnTo>
                    <a:pt x="913681" y="297959"/>
                  </a:lnTo>
                  <a:lnTo>
                    <a:pt x="877700" y="264331"/>
                  </a:lnTo>
                  <a:lnTo>
                    <a:pt x="840963" y="231516"/>
                  </a:lnTo>
                  <a:lnTo>
                    <a:pt x="803484" y="199529"/>
                  </a:lnTo>
                  <a:lnTo>
                    <a:pt x="765279" y="168384"/>
                  </a:lnTo>
                  <a:lnTo>
                    <a:pt x="726362" y="138095"/>
                  </a:lnTo>
                  <a:lnTo>
                    <a:pt x="686746" y="108677"/>
                  </a:lnTo>
                  <a:lnTo>
                    <a:pt x="646446" y="80144"/>
                  </a:lnTo>
                  <a:lnTo>
                    <a:pt x="605477" y="52511"/>
                  </a:lnTo>
                  <a:lnTo>
                    <a:pt x="563853" y="25791"/>
                  </a:lnTo>
                  <a:lnTo>
                    <a:pt x="521588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bject 5">
              <a:extLst>
                <a:ext uri="{FF2B5EF4-FFF2-40B4-BE49-F238E27FC236}">
                  <a16:creationId xmlns:a16="http://schemas.microsoft.com/office/drawing/2014/main" id="{6B8375E6-E0F4-4555-8D33-7A021E506D75}"/>
                </a:ext>
              </a:extLst>
            </p:cNvPr>
            <p:cNvSpPr/>
            <p:nvPr/>
          </p:nvSpPr>
          <p:spPr>
            <a:xfrm>
              <a:off x="5894560" y="1265585"/>
              <a:ext cx="1038225" cy="1181735"/>
            </a:xfrm>
            <a:custGeom>
              <a:avLst/>
              <a:gdLst/>
              <a:ahLst/>
              <a:cxnLst/>
              <a:rect l="l" t="t" r="r" b="b"/>
              <a:pathLst>
                <a:path w="1038225" h="1181735">
                  <a:moveTo>
                    <a:pt x="0" y="0"/>
                  </a:moveTo>
                  <a:lnTo>
                    <a:pt x="0" y="1043038"/>
                  </a:lnTo>
                  <a:lnTo>
                    <a:pt x="50657" y="1045307"/>
                  </a:lnTo>
                  <a:lnTo>
                    <a:pt x="100710" y="1049776"/>
                  </a:lnTo>
                  <a:lnTo>
                    <a:pt x="150113" y="1056398"/>
                  </a:lnTo>
                  <a:lnTo>
                    <a:pt x="198817" y="1065125"/>
                  </a:lnTo>
                  <a:lnTo>
                    <a:pt x="246776" y="1075908"/>
                  </a:lnTo>
                  <a:lnTo>
                    <a:pt x="293941" y="1088702"/>
                  </a:lnTo>
                  <a:lnTo>
                    <a:pt x="340265" y="1103458"/>
                  </a:lnTo>
                  <a:lnTo>
                    <a:pt x="385701" y="1120128"/>
                  </a:lnTo>
                  <a:lnTo>
                    <a:pt x="430201" y="1138665"/>
                  </a:lnTo>
                  <a:lnTo>
                    <a:pt x="473718" y="1159022"/>
                  </a:lnTo>
                  <a:lnTo>
                    <a:pt x="516204" y="1181150"/>
                  </a:lnTo>
                  <a:lnTo>
                    <a:pt x="1037805" y="277710"/>
                  </a:lnTo>
                  <a:lnTo>
                    <a:pt x="995607" y="254579"/>
                  </a:lnTo>
                  <a:lnTo>
                    <a:pt x="952848" y="232361"/>
                  </a:lnTo>
                  <a:lnTo>
                    <a:pt x="909540" y="211069"/>
                  </a:lnTo>
                  <a:lnTo>
                    <a:pt x="865698" y="190717"/>
                  </a:lnTo>
                  <a:lnTo>
                    <a:pt x="821334" y="171317"/>
                  </a:lnTo>
                  <a:lnTo>
                    <a:pt x="776461" y="152883"/>
                  </a:lnTo>
                  <a:lnTo>
                    <a:pt x="731092" y="135429"/>
                  </a:lnTo>
                  <a:lnTo>
                    <a:pt x="685242" y="118966"/>
                  </a:lnTo>
                  <a:lnTo>
                    <a:pt x="638921" y="103508"/>
                  </a:lnTo>
                  <a:lnTo>
                    <a:pt x="592145" y="89069"/>
                  </a:lnTo>
                  <a:lnTo>
                    <a:pt x="544925" y="75661"/>
                  </a:lnTo>
                  <a:lnTo>
                    <a:pt x="497275" y="63298"/>
                  </a:lnTo>
                  <a:lnTo>
                    <a:pt x="449208" y="51992"/>
                  </a:lnTo>
                  <a:lnTo>
                    <a:pt x="400737" y="41757"/>
                  </a:lnTo>
                  <a:lnTo>
                    <a:pt x="351875" y="32606"/>
                  </a:lnTo>
                  <a:lnTo>
                    <a:pt x="302636" y="24552"/>
                  </a:lnTo>
                  <a:lnTo>
                    <a:pt x="253031" y="17608"/>
                  </a:lnTo>
                  <a:lnTo>
                    <a:pt x="203076" y="11788"/>
                  </a:lnTo>
                  <a:lnTo>
                    <a:pt x="152782" y="7103"/>
                  </a:lnTo>
                  <a:lnTo>
                    <a:pt x="102162" y="3568"/>
                  </a:lnTo>
                  <a:lnTo>
                    <a:pt x="51230" y="11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4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bject 6">
              <a:extLst>
                <a:ext uri="{FF2B5EF4-FFF2-40B4-BE49-F238E27FC236}">
                  <a16:creationId xmlns:a16="http://schemas.microsoft.com/office/drawing/2014/main" id="{E86A2BB9-DFB0-4FF8-B1CC-26AEEF8DC545}"/>
                </a:ext>
              </a:extLst>
            </p:cNvPr>
            <p:cNvSpPr/>
            <p:nvPr/>
          </p:nvSpPr>
          <p:spPr>
            <a:xfrm>
              <a:off x="3999847" y="1569398"/>
              <a:ext cx="1281430" cy="1281430"/>
            </a:xfrm>
            <a:custGeom>
              <a:avLst/>
              <a:gdLst/>
              <a:ahLst/>
              <a:cxnLst/>
              <a:rect l="l" t="t" r="r" b="b"/>
              <a:pathLst>
                <a:path w="1281429" h="1281430">
                  <a:moveTo>
                    <a:pt x="759688" y="0"/>
                  </a:moveTo>
                  <a:lnTo>
                    <a:pt x="717423" y="25793"/>
                  </a:lnTo>
                  <a:lnTo>
                    <a:pt x="675799" y="52514"/>
                  </a:lnTo>
                  <a:lnTo>
                    <a:pt x="634830" y="80149"/>
                  </a:lnTo>
                  <a:lnTo>
                    <a:pt x="594531" y="108683"/>
                  </a:lnTo>
                  <a:lnTo>
                    <a:pt x="554915" y="138102"/>
                  </a:lnTo>
                  <a:lnTo>
                    <a:pt x="515998" y="168392"/>
                  </a:lnTo>
                  <a:lnTo>
                    <a:pt x="477793" y="199538"/>
                  </a:lnTo>
                  <a:lnTo>
                    <a:pt x="440314" y="231526"/>
                  </a:lnTo>
                  <a:lnTo>
                    <a:pt x="403578" y="264341"/>
                  </a:lnTo>
                  <a:lnTo>
                    <a:pt x="367597" y="297970"/>
                  </a:lnTo>
                  <a:lnTo>
                    <a:pt x="332385" y="332397"/>
                  </a:lnTo>
                  <a:lnTo>
                    <a:pt x="297959" y="367608"/>
                  </a:lnTo>
                  <a:lnTo>
                    <a:pt x="264331" y="403589"/>
                  </a:lnTo>
                  <a:lnTo>
                    <a:pt x="231516" y="440327"/>
                  </a:lnTo>
                  <a:lnTo>
                    <a:pt x="199529" y="477805"/>
                  </a:lnTo>
                  <a:lnTo>
                    <a:pt x="168384" y="516010"/>
                  </a:lnTo>
                  <a:lnTo>
                    <a:pt x="138095" y="554928"/>
                  </a:lnTo>
                  <a:lnTo>
                    <a:pt x="108677" y="594544"/>
                  </a:lnTo>
                  <a:lnTo>
                    <a:pt x="80144" y="634843"/>
                  </a:lnTo>
                  <a:lnTo>
                    <a:pt x="52511" y="675812"/>
                  </a:lnTo>
                  <a:lnTo>
                    <a:pt x="25791" y="717436"/>
                  </a:lnTo>
                  <a:lnTo>
                    <a:pt x="0" y="759701"/>
                  </a:lnTo>
                  <a:lnTo>
                    <a:pt x="903414" y="1281290"/>
                  </a:lnTo>
                  <a:lnTo>
                    <a:pt x="929922" y="1239876"/>
                  </a:lnTo>
                  <a:lnTo>
                    <a:pt x="958155" y="1199719"/>
                  </a:lnTo>
                  <a:lnTo>
                    <a:pt x="988061" y="1160870"/>
                  </a:lnTo>
                  <a:lnTo>
                    <a:pt x="1019589" y="1123381"/>
                  </a:lnTo>
                  <a:lnTo>
                    <a:pt x="1052685" y="1087305"/>
                  </a:lnTo>
                  <a:lnTo>
                    <a:pt x="1087297" y="1052693"/>
                  </a:lnTo>
                  <a:lnTo>
                    <a:pt x="1123374" y="1019598"/>
                  </a:lnTo>
                  <a:lnTo>
                    <a:pt x="1160863" y="988072"/>
                  </a:lnTo>
                  <a:lnTo>
                    <a:pt x="1199711" y="958166"/>
                  </a:lnTo>
                  <a:lnTo>
                    <a:pt x="1239866" y="929934"/>
                  </a:lnTo>
                  <a:lnTo>
                    <a:pt x="1281277" y="903427"/>
                  </a:lnTo>
                  <a:lnTo>
                    <a:pt x="759688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4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bject 7">
              <a:extLst>
                <a:ext uri="{FF2B5EF4-FFF2-40B4-BE49-F238E27FC236}">
                  <a16:creationId xmlns:a16="http://schemas.microsoft.com/office/drawing/2014/main" id="{42DF3457-A059-4DA0-849D-42469CAB3C8B}"/>
                </a:ext>
              </a:extLst>
            </p:cNvPr>
            <p:cNvSpPr/>
            <p:nvPr/>
          </p:nvSpPr>
          <p:spPr>
            <a:xfrm>
              <a:off x="5874652" y="4429399"/>
              <a:ext cx="1038225" cy="1181735"/>
            </a:xfrm>
            <a:custGeom>
              <a:avLst/>
              <a:gdLst/>
              <a:ahLst/>
              <a:cxnLst/>
              <a:rect l="l" t="t" r="r" b="b"/>
              <a:pathLst>
                <a:path w="1038225" h="1181735">
                  <a:moveTo>
                    <a:pt x="516191" y="0"/>
                  </a:moveTo>
                  <a:lnTo>
                    <a:pt x="473705" y="22128"/>
                  </a:lnTo>
                  <a:lnTo>
                    <a:pt x="430188" y="42485"/>
                  </a:lnTo>
                  <a:lnTo>
                    <a:pt x="385688" y="61022"/>
                  </a:lnTo>
                  <a:lnTo>
                    <a:pt x="340253" y="77692"/>
                  </a:lnTo>
                  <a:lnTo>
                    <a:pt x="293929" y="92448"/>
                  </a:lnTo>
                  <a:lnTo>
                    <a:pt x="246765" y="105241"/>
                  </a:lnTo>
                  <a:lnTo>
                    <a:pt x="198808" y="116025"/>
                  </a:lnTo>
                  <a:lnTo>
                    <a:pt x="150105" y="124752"/>
                  </a:lnTo>
                  <a:lnTo>
                    <a:pt x="100705" y="131373"/>
                  </a:lnTo>
                  <a:lnTo>
                    <a:pt x="50654" y="135843"/>
                  </a:lnTo>
                  <a:lnTo>
                    <a:pt x="0" y="138112"/>
                  </a:lnTo>
                  <a:lnTo>
                    <a:pt x="0" y="1181150"/>
                  </a:lnTo>
                  <a:lnTo>
                    <a:pt x="51229" y="1179954"/>
                  </a:lnTo>
                  <a:lnTo>
                    <a:pt x="102159" y="1177581"/>
                  </a:lnTo>
                  <a:lnTo>
                    <a:pt x="152777" y="1174046"/>
                  </a:lnTo>
                  <a:lnTo>
                    <a:pt x="203070" y="1169362"/>
                  </a:lnTo>
                  <a:lnTo>
                    <a:pt x="253025" y="1163541"/>
                  </a:lnTo>
                  <a:lnTo>
                    <a:pt x="302628" y="1156597"/>
                  </a:lnTo>
                  <a:lnTo>
                    <a:pt x="351866" y="1148543"/>
                  </a:lnTo>
                  <a:lnTo>
                    <a:pt x="400727" y="1139392"/>
                  </a:lnTo>
                  <a:lnTo>
                    <a:pt x="449198" y="1129157"/>
                  </a:lnTo>
                  <a:lnTo>
                    <a:pt x="497264" y="1117852"/>
                  </a:lnTo>
                  <a:lnTo>
                    <a:pt x="544914" y="1105488"/>
                  </a:lnTo>
                  <a:lnTo>
                    <a:pt x="592133" y="1092081"/>
                  </a:lnTo>
                  <a:lnTo>
                    <a:pt x="638909" y="1077641"/>
                  </a:lnTo>
                  <a:lnTo>
                    <a:pt x="685229" y="1062184"/>
                  </a:lnTo>
                  <a:lnTo>
                    <a:pt x="731080" y="1045721"/>
                  </a:lnTo>
                  <a:lnTo>
                    <a:pt x="776448" y="1028266"/>
                  </a:lnTo>
                  <a:lnTo>
                    <a:pt x="821321" y="1009833"/>
                  </a:lnTo>
                  <a:lnTo>
                    <a:pt x="865685" y="990433"/>
                  </a:lnTo>
                  <a:lnTo>
                    <a:pt x="909527" y="970081"/>
                  </a:lnTo>
                  <a:lnTo>
                    <a:pt x="952835" y="948789"/>
                  </a:lnTo>
                  <a:lnTo>
                    <a:pt x="995594" y="926571"/>
                  </a:lnTo>
                  <a:lnTo>
                    <a:pt x="1037793" y="903439"/>
                  </a:lnTo>
                  <a:lnTo>
                    <a:pt x="516191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135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object 8">
              <a:extLst>
                <a:ext uri="{FF2B5EF4-FFF2-40B4-BE49-F238E27FC236}">
                  <a16:creationId xmlns:a16="http://schemas.microsoft.com/office/drawing/2014/main" id="{068362D2-8D0A-435F-BA86-60A725DD5BB3}"/>
                </a:ext>
              </a:extLst>
            </p:cNvPr>
            <p:cNvSpPr/>
            <p:nvPr/>
          </p:nvSpPr>
          <p:spPr>
            <a:xfrm>
              <a:off x="6455885" y="4025443"/>
              <a:ext cx="1281430" cy="1281430"/>
            </a:xfrm>
            <a:custGeom>
              <a:avLst/>
              <a:gdLst/>
              <a:ahLst/>
              <a:cxnLst/>
              <a:rect l="l" t="t" r="r" b="b"/>
              <a:pathLst>
                <a:path w="1281429" h="1281429">
                  <a:moveTo>
                    <a:pt x="377875" y="0"/>
                  </a:moveTo>
                  <a:lnTo>
                    <a:pt x="351368" y="41413"/>
                  </a:lnTo>
                  <a:lnTo>
                    <a:pt x="323134" y="81572"/>
                  </a:lnTo>
                  <a:lnTo>
                    <a:pt x="293228" y="120422"/>
                  </a:lnTo>
                  <a:lnTo>
                    <a:pt x="261700" y="157912"/>
                  </a:lnTo>
                  <a:lnTo>
                    <a:pt x="228603" y="193990"/>
                  </a:lnTo>
                  <a:lnTo>
                    <a:pt x="193990" y="228603"/>
                  </a:lnTo>
                  <a:lnTo>
                    <a:pt x="157912" y="261700"/>
                  </a:lnTo>
                  <a:lnTo>
                    <a:pt x="120422" y="293228"/>
                  </a:lnTo>
                  <a:lnTo>
                    <a:pt x="81572" y="323134"/>
                  </a:lnTo>
                  <a:lnTo>
                    <a:pt x="41413" y="351368"/>
                  </a:lnTo>
                  <a:lnTo>
                    <a:pt x="0" y="377875"/>
                  </a:lnTo>
                  <a:lnTo>
                    <a:pt x="521589" y="1281302"/>
                  </a:lnTo>
                  <a:lnTo>
                    <a:pt x="563853" y="1255509"/>
                  </a:lnTo>
                  <a:lnTo>
                    <a:pt x="605477" y="1228788"/>
                  </a:lnTo>
                  <a:lnTo>
                    <a:pt x="646447" y="1201153"/>
                  </a:lnTo>
                  <a:lnTo>
                    <a:pt x="686747" y="1172619"/>
                  </a:lnTo>
                  <a:lnTo>
                    <a:pt x="726363" y="1143200"/>
                  </a:lnTo>
                  <a:lnTo>
                    <a:pt x="765281" y="1112910"/>
                  </a:lnTo>
                  <a:lnTo>
                    <a:pt x="803487" y="1081764"/>
                  </a:lnTo>
                  <a:lnTo>
                    <a:pt x="840966" y="1049776"/>
                  </a:lnTo>
                  <a:lnTo>
                    <a:pt x="877704" y="1016961"/>
                  </a:lnTo>
                  <a:lnTo>
                    <a:pt x="913686" y="983332"/>
                  </a:lnTo>
                  <a:lnTo>
                    <a:pt x="948897" y="948905"/>
                  </a:lnTo>
                  <a:lnTo>
                    <a:pt x="983325" y="913694"/>
                  </a:lnTo>
                  <a:lnTo>
                    <a:pt x="1016954" y="877713"/>
                  </a:lnTo>
                  <a:lnTo>
                    <a:pt x="1049769" y="840975"/>
                  </a:lnTo>
                  <a:lnTo>
                    <a:pt x="1081757" y="803497"/>
                  </a:lnTo>
                  <a:lnTo>
                    <a:pt x="1112903" y="765292"/>
                  </a:lnTo>
                  <a:lnTo>
                    <a:pt x="1143192" y="726374"/>
                  </a:lnTo>
                  <a:lnTo>
                    <a:pt x="1172611" y="686758"/>
                  </a:lnTo>
                  <a:lnTo>
                    <a:pt x="1201144" y="646459"/>
                  </a:lnTo>
                  <a:lnTo>
                    <a:pt x="1228778" y="605490"/>
                  </a:lnTo>
                  <a:lnTo>
                    <a:pt x="1255498" y="563866"/>
                  </a:lnTo>
                  <a:lnTo>
                    <a:pt x="1281290" y="521601"/>
                  </a:lnTo>
                  <a:lnTo>
                    <a:pt x="377875" y="0"/>
                  </a:lnTo>
                  <a:close/>
                </a:path>
              </a:pathLst>
            </a:custGeom>
            <a:solidFill>
              <a:srgbClr val="4463A0"/>
            </a:solidFill>
          </p:spPr>
          <p:txBody>
            <a:bodyPr wrap="square" lIns="0" tIns="0" rIns="0" bIns="0" rtlCol="0"/>
            <a:lstStyle/>
            <a:p>
              <a:endParaRPr sz="135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object 9">
              <a:extLst>
                <a:ext uri="{FF2B5EF4-FFF2-40B4-BE49-F238E27FC236}">
                  <a16:creationId xmlns:a16="http://schemas.microsoft.com/office/drawing/2014/main" id="{FE01ADAD-1C07-4AC6-A4FB-B1926C57EC1B}"/>
                </a:ext>
              </a:extLst>
            </p:cNvPr>
            <p:cNvSpPr/>
            <p:nvPr/>
          </p:nvSpPr>
          <p:spPr>
            <a:xfrm>
              <a:off x="3696030" y="2374215"/>
              <a:ext cx="1181735" cy="1038225"/>
            </a:xfrm>
            <a:custGeom>
              <a:avLst/>
              <a:gdLst/>
              <a:ahLst/>
              <a:cxnLst/>
              <a:rect l="l" t="t" r="r" b="b"/>
              <a:pathLst>
                <a:path w="1181735" h="1038225">
                  <a:moveTo>
                    <a:pt x="277710" y="0"/>
                  </a:moveTo>
                  <a:lnTo>
                    <a:pt x="254579" y="42196"/>
                  </a:lnTo>
                  <a:lnTo>
                    <a:pt x="232361" y="84954"/>
                  </a:lnTo>
                  <a:lnTo>
                    <a:pt x="211069" y="128260"/>
                  </a:lnTo>
                  <a:lnTo>
                    <a:pt x="190717" y="172101"/>
                  </a:lnTo>
                  <a:lnTo>
                    <a:pt x="171317" y="216464"/>
                  </a:lnTo>
                  <a:lnTo>
                    <a:pt x="152883" y="261336"/>
                  </a:lnTo>
                  <a:lnTo>
                    <a:pt x="135429" y="306703"/>
                  </a:lnTo>
                  <a:lnTo>
                    <a:pt x="118966" y="352553"/>
                  </a:lnTo>
                  <a:lnTo>
                    <a:pt x="103508" y="398873"/>
                  </a:lnTo>
                  <a:lnTo>
                    <a:pt x="89069" y="445648"/>
                  </a:lnTo>
                  <a:lnTo>
                    <a:pt x="75661" y="492867"/>
                  </a:lnTo>
                  <a:lnTo>
                    <a:pt x="63298" y="540517"/>
                  </a:lnTo>
                  <a:lnTo>
                    <a:pt x="51992" y="588583"/>
                  </a:lnTo>
                  <a:lnTo>
                    <a:pt x="41757" y="637053"/>
                  </a:lnTo>
                  <a:lnTo>
                    <a:pt x="32606" y="685913"/>
                  </a:lnTo>
                  <a:lnTo>
                    <a:pt x="24552" y="735152"/>
                  </a:lnTo>
                  <a:lnTo>
                    <a:pt x="17608" y="784755"/>
                  </a:lnTo>
                  <a:lnTo>
                    <a:pt x="11788" y="834710"/>
                  </a:lnTo>
                  <a:lnTo>
                    <a:pt x="7103" y="885002"/>
                  </a:lnTo>
                  <a:lnTo>
                    <a:pt x="3568" y="935621"/>
                  </a:lnTo>
                  <a:lnTo>
                    <a:pt x="1196" y="986551"/>
                  </a:lnTo>
                  <a:lnTo>
                    <a:pt x="0" y="1037780"/>
                  </a:lnTo>
                  <a:lnTo>
                    <a:pt x="1043038" y="1037780"/>
                  </a:lnTo>
                  <a:lnTo>
                    <a:pt x="1045307" y="987126"/>
                  </a:lnTo>
                  <a:lnTo>
                    <a:pt x="1049777" y="937075"/>
                  </a:lnTo>
                  <a:lnTo>
                    <a:pt x="1056400" y="887674"/>
                  </a:lnTo>
                  <a:lnTo>
                    <a:pt x="1065128" y="838972"/>
                  </a:lnTo>
                  <a:lnTo>
                    <a:pt x="1075913" y="791016"/>
                  </a:lnTo>
                  <a:lnTo>
                    <a:pt x="1088707" y="743852"/>
                  </a:lnTo>
                  <a:lnTo>
                    <a:pt x="1103463" y="697530"/>
                  </a:lnTo>
                  <a:lnTo>
                    <a:pt x="1120133" y="652096"/>
                  </a:lnTo>
                  <a:lnTo>
                    <a:pt x="1138670" y="607598"/>
                  </a:lnTo>
                  <a:lnTo>
                    <a:pt x="1159025" y="564084"/>
                  </a:lnTo>
                  <a:lnTo>
                    <a:pt x="1181150" y="521601"/>
                  </a:lnTo>
                  <a:lnTo>
                    <a:pt x="277710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object 10">
              <a:extLst>
                <a:ext uri="{FF2B5EF4-FFF2-40B4-BE49-F238E27FC236}">
                  <a16:creationId xmlns:a16="http://schemas.microsoft.com/office/drawing/2014/main" id="{F449C523-770C-4F8F-A56A-78E06364520E}"/>
                </a:ext>
              </a:extLst>
            </p:cNvPr>
            <p:cNvSpPr/>
            <p:nvPr/>
          </p:nvSpPr>
          <p:spPr>
            <a:xfrm>
              <a:off x="3696029" y="3464120"/>
              <a:ext cx="1181735" cy="1038225"/>
            </a:xfrm>
            <a:custGeom>
              <a:avLst/>
              <a:gdLst/>
              <a:ahLst/>
              <a:cxnLst/>
              <a:rect l="l" t="t" r="r" b="b"/>
              <a:pathLst>
                <a:path w="1181735" h="1038225">
                  <a:moveTo>
                    <a:pt x="1043038" y="0"/>
                  </a:moveTo>
                  <a:lnTo>
                    <a:pt x="0" y="0"/>
                  </a:lnTo>
                  <a:lnTo>
                    <a:pt x="1196" y="51229"/>
                  </a:lnTo>
                  <a:lnTo>
                    <a:pt x="3568" y="102159"/>
                  </a:lnTo>
                  <a:lnTo>
                    <a:pt x="7103" y="152777"/>
                  </a:lnTo>
                  <a:lnTo>
                    <a:pt x="11788" y="203070"/>
                  </a:lnTo>
                  <a:lnTo>
                    <a:pt x="17608" y="253025"/>
                  </a:lnTo>
                  <a:lnTo>
                    <a:pt x="24552" y="302628"/>
                  </a:lnTo>
                  <a:lnTo>
                    <a:pt x="32606" y="351866"/>
                  </a:lnTo>
                  <a:lnTo>
                    <a:pt x="41757" y="400727"/>
                  </a:lnTo>
                  <a:lnTo>
                    <a:pt x="51992" y="449198"/>
                  </a:lnTo>
                  <a:lnTo>
                    <a:pt x="63298" y="497264"/>
                  </a:lnTo>
                  <a:lnTo>
                    <a:pt x="75661" y="544914"/>
                  </a:lnTo>
                  <a:lnTo>
                    <a:pt x="89069" y="592133"/>
                  </a:lnTo>
                  <a:lnTo>
                    <a:pt x="103508" y="638909"/>
                  </a:lnTo>
                  <a:lnTo>
                    <a:pt x="118966" y="685229"/>
                  </a:lnTo>
                  <a:lnTo>
                    <a:pt x="135429" y="731080"/>
                  </a:lnTo>
                  <a:lnTo>
                    <a:pt x="152883" y="776448"/>
                  </a:lnTo>
                  <a:lnTo>
                    <a:pt x="171317" y="821321"/>
                  </a:lnTo>
                  <a:lnTo>
                    <a:pt x="190717" y="865685"/>
                  </a:lnTo>
                  <a:lnTo>
                    <a:pt x="211069" y="909527"/>
                  </a:lnTo>
                  <a:lnTo>
                    <a:pt x="232361" y="952835"/>
                  </a:lnTo>
                  <a:lnTo>
                    <a:pt x="254579" y="995594"/>
                  </a:lnTo>
                  <a:lnTo>
                    <a:pt x="277710" y="1037793"/>
                  </a:lnTo>
                  <a:lnTo>
                    <a:pt x="1181150" y="516191"/>
                  </a:lnTo>
                  <a:lnTo>
                    <a:pt x="1159022" y="473708"/>
                  </a:lnTo>
                  <a:lnTo>
                    <a:pt x="1138665" y="430194"/>
                  </a:lnTo>
                  <a:lnTo>
                    <a:pt x="1120128" y="385696"/>
                  </a:lnTo>
                  <a:lnTo>
                    <a:pt x="1103458" y="340261"/>
                  </a:lnTo>
                  <a:lnTo>
                    <a:pt x="1088702" y="293939"/>
                  </a:lnTo>
                  <a:lnTo>
                    <a:pt x="1075908" y="246774"/>
                  </a:lnTo>
                  <a:lnTo>
                    <a:pt x="1065125" y="198817"/>
                  </a:lnTo>
                  <a:lnTo>
                    <a:pt x="1056398" y="150113"/>
                  </a:lnTo>
                  <a:lnTo>
                    <a:pt x="1049776" y="100710"/>
                  </a:lnTo>
                  <a:lnTo>
                    <a:pt x="1045307" y="50657"/>
                  </a:lnTo>
                  <a:lnTo>
                    <a:pt x="1043038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object 11">
              <a:extLst>
                <a:ext uri="{FF2B5EF4-FFF2-40B4-BE49-F238E27FC236}">
                  <a16:creationId xmlns:a16="http://schemas.microsoft.com/office/drawing/2014/main" id="{C6B58712-028D-4D0E-9964-16A097D342CD}"/>
                </a:ext>
              </a:extLst>
            </p:cNvPr>
            <p:cNvSpPr/>
            <p:nvPr/>
          </p:nvSpPr>
          <p:spPr>
            <a:xfrm>
              <a:off x="4804661" y="4429399"/>
              <a:ext cx="1038225" cy="1181735"/>
            </a:xfrm>
            <a:custGeom>
              <a:avLst/>
              <a:gdLst/>
              <a:ahLst/>
              <a:cxnLst/>
              <a:rect l="l" t="t" r="r" b="b"/>
              <a:pathLst>
                <a:path w="1038225" h="1181735">
                  <a:moveTo>
                    <a:pt x="521601" y="0"/>
                  </a:moveTo>
                  <a:lnTo>
                    <a:pt x="0" y="903439"/>
                  </a:lnTo>
                  <a:lnTo>
                    <a:pt x="42198" y="926571"/>
                  </a:lnTo>
                  <a:lnTo>
                    <a:pt x="84957" y="948789"/>
                  </a:lnTo>
                  <a:lnTo>
                    <a:pt x="128264" y="970081"/>
                  </a:lnTo>
                  <a:lnTo>
                    <a:pt x="172106" y="990433"/>
                  </a:lnTo>
                  <a:lnTo>
                    <a:pt x="216469" y="1009833"/>
                  </a:lnTo>
                  <a:lnTo>
                    <a:pt x="261341" y="1028266"/>
                  </a:lnTo>
                  <a:lnTo>
                    <a:pt x="306709" y="1045721"/>
                  </a:lnTo>
                  <a:lnTo>
                    <a:pt x="352559" y="1062184"/>
                  </a:lnTo>
                  <a:lnTo>
                    <a:pt x="398878" y="1077641"/>
                  </a:lnTo>
                  <a:lnTo>
                    <a:pt x="445654" y="1092081"/>
                  </a:lnTo>
                  <a:lnTo>
                    <a:pt x="492872" y="1105488"/>
                  </a:lnTo>
                  <a:lnTo>
                    <a:pt x="540521" y="1117852"/>
                  </a:lnTo>
                  <a:lnTo>
                    <a:pt x="588586" y="1129157"/>
                  </a:lnTo>
                  <a:lnTo>
                    <a:pt x="637056" y="1139392"/>
                  </a:lnTo>
                  <a:lnTo>
                    <a:pt x="685916" y="1148543"/>
                  </a:lnTo>
                  <a:lnTo>
                    <a:pt x="735154" y="1156597"/>
                  </a:lnTo>
                  <a:lnTo>
                    <a:pt x="784757" y="1163541"/>
                  </a:lnTo>
                  <a:lnTo>
                    <a:pt x="834711" y="1169362"/>
                  </a:lnTo>
                  <a:lnTo>
                    <a:pt x="885003" y="1174046"/>
                  </a:lnTo>
                  <a:lnTo>
                    <a:pt x="935621" y="1177581"/>
                  </a:lnTo>
                  <a:lnTo>
                    <a:pt x="986551" y="1179954"/>
                  </a:lnTo>
                  <a:lnTo>
                    <a:pt x="1037780" y="1181150"/>
                  </a:lnTo>
                  <a:lnTo>
                    <a:pt x="1037780" y="138112"/>
                  </a:lnTo>
                  <a:lnTo>
                    <a:pt x="987126" y="135842"/>
                  </a:lnTo>
                  <a:lnTo>
                    <a:pt x="937075" y="131372"/>
                  </a:lnTo>
                  <a:lnTo>
                    <a:pt x="887674" y="124750"/>
                  </a:lnTo>
                  <a:lnTo>
                    <a:pt x="838972" y="116022"/>
                  </a:lnTo>
                  <a:lnTo>
                    <a:pt x="791016" y="105237"/>
                  </a:lnTo>
                  <a:lnTo>
                    <a:pt x="743852" y="92443"/>
                  </a:lnTo>
                  <a:lnTo>
                    <a:pt x="697530" y="77687"/>
                  </a:lnTo>
                  <a:lnTo>
                    <a:pt x="652096" y="61016"/>
                  </a:lnTo>
                  <a:lnTo>
                    <a:pt x="607598" y="42480"/>
                  </a:lnTo>
                  <a:lnTo>
                    <a:pt x="564084" y="22125"/>
                  </a:lnTo>
                  <a:lnTo>
                    <a:pt x="521601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object 12">
              <a:extLst>
                <a:ext uri="{FF2B5EF4-FFF2-40B4-BE49-F238E27FC236}">
                  <a16:creationId xmlns:a16="http://schemas.microsoft.com/office/drawing/2014/main" id="{49396A7A-2C66-4549-AFED-45E19BD6C767}"/>
                </a:ext>
              </a:extLst>
            </p:cNvPr>
            <p:cNvSpPr/>
            <p:nvPr/>
          </p:nvSpPr>
          <p:spPr>
            <a:xfrm>
              <a:off x="6859846" y="3464120"/>
              <a:ext cx="1181735" cy="1038225"/>
            </a:xfrm>
            <a:custGeom>
              <a:avLst/>
              <a:gdLst/>
              <a:ahLst/>
              <a:cxnLst/>
              <a:rect l="l" t="t" r="r" b="b"/>
              <a:pathLst>
                <a:path w="1181734" h="1038225">
                  <a:moveTo>
                    <a:pt x="1181150" y="0"/>
                  </a:moveTo>
                  <a:lnTo>
                    <a:pt x="138112" y="0"/>
                  </a:lnTo>
                  <a:lnTo>
                    <a:pt x="135842" y="50657"/>
                  </a:lnTo>
                  <a:lnTo>
                    <a:pt x="131372" y="100710"/>
                  </a:lnTo>
                  <a:lnTo>
                    <a:pt x="124750" y="150113"/>
                  </a:lnTo>
                  <a:lnTo>
                    <a:pt x="116022" y="198817"/>
                  </a:lnTo>
                  <a:lnTo>
                    <a:pt x="105237" y="246776"/>
                  </a:lnTo>
                  <a:lnTo>
                    <a:pt x="92443" y="293941"/>
                  </a:lnTo>
                  <a:lnTo>
                    <a:pt x="77687" y="340265"/>
                  </a:lnTo>
                  <a:lnTo>
                    <a:pt x="61016" y="385701"/>
                  </a:lnTo>
                  <a:lnTo>
                    <a:pt x="42480" y="430201"/>
                  </a:lnTo>
                  <a:lnTo>
                    <a:pt x="22125" y="473718"/>
                  </a:lnTo>
                  <a:lnTo>
                    <a:pt x="0" y="516204"/>
                  </a:lnTo>
                  <a:lnTo>
                    <a:pt x="903439" y="1037805"/>
                  </a:lnTo>
                  <a:lnTo>
                    <a:pt x="926571" y="995607"/>
                  </a:lnTo>
                  <a:lnTo>
                    <a:pt x="948789" y="952848"/>
                  </a:lnTo>
                  <a:lnTo>
                    <a:pt x="970081" y="909540"/>
                  </a:lnTo>
                  <a:lnTo>
                    <a:pt x="990433" y="865698"/>
                  </a:lnTo>
                  <a:lnTo>
                    <a:pt x="1009833" y="821334"/>
                  </a:lnTo>
                  <a:lnTo>
                    <a:pt x="1028266" y="776461"/>
                  </a:lnTo>
                  <a:lnTo>
                    <a:pt x="1045721" y="731092"/>
                  </a:lnTo>
                  <a:lnTo>
                    <a:pt x="1062184" y="685242"/>
                  </a:lnTo>
                  <a:lnTo>
                    <a:pt x="1077641" y="638921"/>
                  </a:lnTo>
                  <a:lnTo>
                    <a:pt x="1092081" y="592145"/>
                  </a:lnTo>
                  <a:lnTo>
                    <a:pt x="1105488" y="544925"/>
                  </a:lnTo>
                  <a:lnTo>
                    <a:pt x="1117852" y="497275"/>
                  </a:lnTo>
                  <a:lnTo>
                    <a:pt x="1129157" y="449208"/>
                  </a:lnTo>
                  <a:lnTo>
                    <a:pt x="1139392" y="400737"/>
                  </a:lnTo>
                  <a:lnTo>
                    <a:pt x="1148543" y="351875"/>
                  </a:lnTo>
                  <a:lnTo>
                    <a:pt x="1156597" y="302636"/>
                  </a:lnTo>
                  <a:lnTo>
                    <a:pt x="1163541" y="253031"/>
                  </a:lnTo>
                  <a:lnTo>
                    <a:pt x="1169362" y="203076"/>
                  </a:lnTo>
                  <a:lnTo>
                    <a:pt x="1174046" y="152782"/>
                  </a:lnTo>
                  <a:lnTo>
                    <a:pt x="1177581" y="102162"/>
                  </a:lnTo>
                  <a:lnTo>
                    <a:pt x="1179954" y="51230"/>
                  </a:lnTo>
                  <a:lnTo>
                    <a:pt x="1181150" y="0"/>
                  </a:lnTo>
                  <a:close/>
                </a:path>
              </a:pathLst>
            </a:custGeom>
            <a:solidFill>
              <a:srgbClr val="4463A0"/>
            </a:solidFill>
          </p:spPr>
          <p:txBody>
            <a:bodyPr wrap="square" lIns="0" tIns="0" rIns="0" bIns="0" rtlCol="0"/>
            <a:lstStyle/>
            <a:p>
              <a:endParaRPr sz="135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object 13">
              <a:extLst>
                <a:ext uri="{FF2B5EF4-FFF2-40B4-BE49-F238E27FC236}">
                  <a16:creationId xmlns:a16="http://schemas.microsoft.com/office/drawing/2014/main" id="{96DD6094-FCC3-4B64-AA24-62F85E70CC61}"/>
                </a:ext>
              </a:extLst>
            </p:cNvPr>
            <p:cNvSpPr/>
            <p:nvPr/>
          </p:nvSpPr>
          <p:spPr>
            <a:xfrm>
              <a:off x="3999837" y="4025444"/>
              <a:ext cx="1281430" cy="1281430"/>
            </a:xfrm>
            <a:custGeom>
              <a:avLst/>
              <a:gdLst/>
              <a:ahLst/>
              <a:cxnLst/>
              <a:rect l="l" t="t" r="r" b="b"/>
              <a:pathLst>
                <a:path w="1281429" h="1281429">
                  <a:moveTo>
                    <a:pt x="903427" y="0"/>
                  </a:moveTo>
                  <a:lnTo>
                    <a:pt x="0" y="521588"/>
                  </a:lnTo>
                  <a:lnTo>
                    <a:pt x="25793" y="563853"/>
                  </a:lnTo>
                  <a:lnTo>
                    <a:pt x="52514" y="605477"/>
                  </a:lnTo>
                  <a:lnTo>
                    <a:pt x="80149" y="646446"/>
                  </a:lnTo>
                  <a:lnTo>
                    <a:pt x="108683" y="686746"/>
                  </a:lnTo>
                  <a:lnTo>
                    <a:pt x="138102" y="726362"/>
                  </a:lnTo>
                  <a:lnTo>
                    <a:pt x="168392" y="765279"/>
                  </a:lnTo>
                  <a:lnTo>
                    <a:pt x="199538" y="803484"/>
                  </a:lnTo>
                  <a:lnTo>
                    <a:pt x="231526" y="840963"/>
                  </a:lnTo>
                  <a:lnTo>
                    <a:pt x="264341" y="877700"/>
                  </a:lnTo>
                  <a:lnTo>
                    <a:pt x="297970" y="913681"/>
                  </a:lnTo>
                  <a:lnTo>
                    <a:pt x="332397" y="948893"/>
                  </a:lnTo>
                  <a:lnTo>
                    <a:pt x="367608" y="983320"/>
                  </a:lnTo>
                  <a:lnTo>
                    <a:pt x="403589" y="1016948"/>
                  </a:lnTo>
                  <a:lnTo>
                    <a:pt x="440327" y="1049763"/>
                  </a:lnTo>
                  <a:lnTo>
                    <a:pt x="477805" y="1081751"/>
                  </a:lnTo>
                  <a:lnTo>
                    <a:pt x="516010" y="1112897"/>
                  </a:lnTo>
                  <a:lnTo>
                    <a:pt x="554928" y="1143187"/>
                  </a:lnTo>
                  <a:lnTo>
                    <a:pt x="594544" y="1172606"/>
                  </a:lnTo>
                  <a:lnTo>
                    <a:pt x="634843" y="1201140"/>
                  </a:lnTo>
                  <a:lnTo>
                    <a:pt x="675812" y="1228775"/>
                  </a:lnTo>
                  <a:lnTo>
                    <a:pt x="717436" y="1255497"/>
                  </a:lnTo>
                  <a:lnTo>
                    <a:pt x="759701" y="1281290"/>
                  </a:lnTo>
                  <a:lnTo>
                    <a:pt x="1281290" y="377875"/>
                  </a:lnTo>
                  <a:lnTo>
                    <a:pt x="1239879" y="351368"/>
                  </a:lnTo>
                  <a:lnTo>
                    <a:pt x="1199723" y="323134"/>
                  </a:lnTo>
                  <a:lnTo>
                    <a:pt x="1160875" y="293228"/>
                  </a:lnTo>
                  <a:lnTo>
                    <a:pt x="1123387" y="261700"/>
                  </a:lnTo>
                  <a:lnTo>
                    <a:pt x="1087310" y="228603"/>
                  </a:lnTo>
                  <a:lnTo>
                    <a:pt x="1052697" y="193990"/>
                  </a:lnTo>
                  <a:lnTo>
                    <a:pt x="1019601" y="157912"/>
                  </a:lnTo>
                  <a:lnTo>
                    <a:pt x="988074" y="120422"/>
                  </a:lnTo>
                  <a:lnTo>
                    <a:pt x="958167" y="81572"/>
                  </a:lnTo>
                  <a:lnTo>
                    <a:pt x="929934" y="41413"/>
                  </a:lnTo>
                  <a:lnTo>
                    <a:pt x="903427" y="0"/>
                  </a:lnTo>
                  <a:close/>
                </a:path>
              </a:pathLst>
            </a:custGeom>
            <a:solidFill>
              <a:srgbClr val="4463A0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BFA9C2E8-0F1C-45E7-83BA-158218FB09BC}"/>
                </a:ext>
              </a:extLst>
            </p:cNvPr>
            <p:cNvSpPr txBox="1"/>
            <p:nvPr/>
          </p:nvSpPr>
          <p:spPr>
            <a:xfrm rot="17160000">
              <a:off x="5877502" y="1801867"/>
              <a:ext cx="826580" cy="11975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20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JANUAR</a:t>
              </a:r>
              <a:r>
                <a:rPr sz="675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I</a:t>
              </a:r>
              <a:r>
                <a:rPr sz="675" spc="-34">
                  <a:solidFill>
                    <a:srgbClr val="FFFFFF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C80014CD-9D47-47BC-A1C2-99A032BD0AD8}"/>
                </a:ext>
              </a:extLst>
            </p:cNvPr>
            <p:cNvSpPr txBox="1"/>
            <p:nvPr/>
          </p:nvSpPr>
          <p:spPr>
            <a:xfrm rot="18900000">
              <a:off x="6616343" y="2154670"/>
              <a:ext cx="955645" cy="1189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13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FEBRUARI</a:t>
              </a:r>
              <a:r>
                <a:rPr sz="675" spc="-34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 </a:t>
              </a:r>
              <a:endParaRPr sz="675"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F08B07B0-E5AA-4972-AC00-CF77219720D1}"/>
                </a:ext>
              </a:extLst>
            </p:cNvPr>
            <p:cNvSpPr txBox="1"/>
            <p:nvPr/>
          </p:nvSpPr>
          <p:spPr>
            <a:xfrm rot="20700000">
              <a:off x="7184164" y="2959804"/>
              <a:ext cx="499515" cy="1189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94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MARS</a:t>
              </a:r>
              <a:r>
                <a:rPr sz="675" spc="-34">
                  <a:solidFill>
                    <a:srgbClr val="FFFFFF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F176E0BA-C9D7-4F58-B1D2-F933F15D2DEF}"/>
                </a:ext>
              </a:extLst>
            </p:cNvPr>
            <p:cNvSpPr txBox="1"/>
            <p:nvPr/>
          </p:nvSpPr>
          <p:spPr>
            <a:xfrm rot="900000">
              <a:off x="7174175" y="3798581"/>
              <a:ext cx="517002" cy="1189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05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APRIL</a:t>
              </a:r>
              <a:r>
                <a:rPr sz="675" spc="-34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solidFill>
                  <a:schemeClr val="bg1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283E5CA5-45EA-44F3-BFED-CAAC3FF93E77}"/>
                </a:ext>
              </a:extLst>
            </p:cNvPr>
            <p:cNvSpPr txBox="1"/>
            <p:nvPr/>
          </p:nvSpPr>
          <p:spPr>
            <a:xfrm rot="2700000">
              <a:off x="6870307" y="4544899"/>
              <a:ext cx="344109" cy="13627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750"/>
                </a:lnSpc>
              </a:pPr>
              <a:r>
                <a:rPr sz="675" spc="139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MA</a:t>
              </a:r>
              <a:r>
                <a:rPr sz="675" spc="-8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J</a:t>
              </a:r>
              <a:r>
                <a:rPr sz="675" spc="-23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solidFill>
                  <a:schemeClr val="bg1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7618F755-9491-4DD5-B3CB-589AA10A7D42}"/>
                </a:ext>
              </a:extLst>
            </p:cNvPr>
            <p:cNvSpPr txBox="1"/>
            <p:nvPr/>
          </p:nvSpPr>
          <p:spPr>
            <a:xfrm rot="4440000">
              <a:off x="6090620" y="4936979"/>
              <a:ext cx="387150" cy="11975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24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JUN</a:t>
              </a:r>
              <a:r>
                <a:rPr sz="675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I</a:t>
              </a:r>
              <a:r>
                <a:rPr sz="675" spc="-34">
                  <a:solidFill>
                    <a:sysClr val="windowText" lastClr="000000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1B946EFD-31B9-426E-8045-63A5A024651E}"/>
                </a:ext>
              </a:extLst>
            </p:cNvPr>
            <p:cNvSpPr txBox="1"/>
            <p:nvPr/>
          </p:nvSpPr>
          <p:spPr>
            <a:xfrm rot="4440000">
              <a:off x="4938388" y="1821043"/>
              <a:ext cx="981557" cy="11975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43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DECEMBE</a:t>
              </a:r>
              <a:r>
                <a:rPr sz="675" spc="19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</a:t>
              </a:r>
              <a:r>
                <a:rPr sz="675" spc="-34">
                  <a:solidFill>
                    <a:srgbClr val="FFFFFF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153EC0BE-5085-4F74-9E6C-C9BD47D55336}"/>
                </a:ext>
              </a:extLst>
            </p:cNvPr>
            <p:cNvSpPr txBox="1"/>
            <p:nvPr/>
          </p:nvSpPr>
          <p:spPr>
            <a:xfrm rot="2700000">
              <a:off x="4271216" y="2224654"/>
              <a:ext cx="909933" cy="11975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24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NOVEMBE</a:t>
              </a:r>
              <a:r>
                <a:rPr sz="675" spc="4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</a:t>
              </a:r>
              <a:r>
                <a:rPr sz="600" spc="-34">
                  <a:solidFill>
                    <a:srgbClr val="FFFFFF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00"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78868675-2B1D-4651-9B6D-C2A7F1544B3B}"/>
                </a:ext>
              </a:extLst>
            </p:cNvPr>
            <p:cNvSpPr txBox="1"/>
            <p:nvPr/>
          </p:nvSpPr>
          <p:spPr>
            <a:xfrm rot="900000">
              <a:off x="3845937" y="2962927"/>
              <a:ext cx="821748" cy="1189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24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OKTOBER</a:t>
              </a:r>
              <a:r>
                <a:rPr sz="675" spc="-34">
                  <a:solidFill>
                    <a:srgbClr val="FFFFFF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5CE40F68-8C0B-480E-A279-74EF22E3374E}"/>
                </a:ext>
              </a:extLst>
            </p:cNvPr>
            <p:cNvSpPr txBox="1"/>
            <p:nvPr/>
          </p:nvSpPr>
          <p:spPr>
            <a:xfrm rot="20700000">
              <a:off x="3785951" y="3804165"/>
              <a:ext cx="1041279" cy="1189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35">
                  <a:solidFill>
                    <a:srgbClr val="FFFFFF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SEPTEMBER</a:t>
              </a:r>
              <a:r>
                <a:rPr sz="675" spc="-34">
                  <a:solidFill>
                    <a:srgbClr val="FFFFFF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A6B66D80-B59B-4EC2-AE08-7D038D518CFD}"/>
                </a:ext>
              </a:extLst>
            </p:cNvPr>
            <p:cNvSpPr txBox="1"/>
            <p:nvPr/>
          </p:nvSpPr>
          <p:spPr>
            <a:xfrm rot="18900000">
              <a:off x="4328204" y="4476468"/>
              <a:ext cx="859257" cy="1189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05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AUGUSTI</a:t>
              </a:r>
              <a:r>
                <a:rPr sz="675" spc="-34">
                  <a:solidFill>
                    <a:sysClr val="windowText" lastClr="000000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3DFCA235-87C9-40CC-8231-21DD86E65864}"/>
                </a:ext>
              </a:extLst>
            </p:cNvPr>
            <p:cNvSpPr txBox="1"/>
            <p:nvPr/>
          </p:nvSpPr>
          <p:spPr>
            <a:xfrm rot="17160000">
              <a:off x="5244497" y="4961119"/>
              <a:ext cx="369338" cy="11829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675"/>
                </a:lnSpc>
              </a:pPr>
              <a:r>
                <a:rPr sz="675" spc="139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JUL</a:t>
              </a:r>
              <a:r>
                <a:rPr sz="675" spc="11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I</a:t>
              </a:r>
              <a:r>
                <a:rPr sz="675" spc="-34">
                  <a:solidFill>
                    <a:sysClr val="windowText" lastClr="000000"/>
                  </a:solidFill>
                  <a:latin typeface="+mj-lt"/>
                  <a:cs typeface="Arial" panose="020B0604020202020204" pitchFamily="34" charset="0"/>
                </a:rPr>
                <a:t> </a:t>
              </a:r>
              <a:endParaRPr sz="675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40" name="object 14">
              <a:extLst>
                <a:ext uri="{FF2B5EF4-FFF2-40B4-BE49-F238E27FC236}">
                  <a16:creationId xmlns:a16="http://schemas.microsoft.com/office/drawing/2014/main" id="{80C80728-E871-405A-938A-7621C39D4F75}"/>
                </a:ext>
              </a:extLst>
            </p:cNvPr>
            <p:cNvSpPr txBox="1"/>
            <p:nvPr/>
          </p:nvSpPr>
          <p:spPr>
            <a:xfrm>
              <a:off x="4709029" y="3271798"/>
              <a:ext cx="2267711" cy="652305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20015" algn="ctr">
                <a:spcBef>
                  <a:spcPts val="75"/>
                </a:spcBef>
              </a:pPr>
              <a:r>
                <a:rPr lang="sv-SE" sz="1050" spc="-64">
                  <a:solidFill>
                    <a:srgbClr val="231F2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Årshjul systematisk arbetsmiljöarbete och dess samverkan</a:t>
              </a:r>
              <a:endParaRPr sz="1050"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6" name="object 34">
            <a:extLst>
              <a:ext uri="{FF2B5EF4-FFF2-40B4-BE49-F238E27FC236}">
                <a16:creationId xmlns:a16="http://schemas.microsoft.com/office/drawing/2014/main" id="{B065EF35-FEB7-4D70-90B7-09CD1955A93C}"/>
              </a:ext>
            </a:extLst>
          </p:cNvPr>
          <p:cNvSpPr txBox="1"/>
          <p:nvPr/>
        </p:nvSpPr>
        <p:spPr>
          <a:xfrm>
            <a:off x="2606456" y="3383256"/>
            <a:ext cx="1328802" cy="13922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rgbClr val="ABADAD"/>
            </a:solidFill>
          </a:ln>
        </p:spPr>
        <p:txBody>
          <a:bodyPr vert="horz" wrap="square" lIns="0" tIns="41433" rIns="0" bIns="0" rtlCol="0" anchor="t">
            <a:spAutoFit/>
          </a:bodyPr>
          <a:lstStyle/>
          <a:p>
            <a:pPr marL="42149">
              <a:spcBef>
                <a:spcPts val="85"/>
              </a:spcBef>
              <a:tabLst>
                <a:tab pos="81796" algn="l"/>
              </a:tabLst>
            </a:pPr>
            <a:r>
              <a:rPr lang="sv-SE" sz="1100" b="1" spc="3">
                <a:solidFill>
                  <a:srgbClr val="231F20"/>
                </a:solidFill>
                <a:latin typeface="Arial"/>
                <a:cs typeface="Arial"/>
              </a:rPr>
              <a:t>Tema </a:t>
            </a:r>
            <a:r>
              <a:rPr lang="sv-SE" sz="1100" b="1" spc="3" err="1">
                <a:solidFill>
                  <a:srgbClr val="231F20"/>
                </a:solidFill>
                <a:latin typeface="Arial"/>
                <a:cs typeface="Arial"/>
              </a:rPr>
              <a:t>sept</a:t>
            </a:r>
            <a:r>
              <a:rPr lang="sv-SE" sz="1100" b="1" spc="3">
                <a:solidFill>
                  <a:srgbClr val="231F20"/>
                </a:solidFill>
                <a:latin typeface="Arial"/>
                <a:cs typeface="Arial"/>
              </a:rPr>
              <a:t>-okt: </a:t>
            </a:r>
            <a:endParaRPr lang="sv-SE" sz="1100" b="1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3599" indent="-171450">
              <a:spcBef>
                <a:spcPts val="85"/>
              </a:spcBef>
              <a:buFont typeface="Arial" panose="020B0604020202020204" pitchFamily="34" charset="0"/>
              <a:buChar char="•"/>
              <a:tabLst>
                <a:tab pos="81796" algn="l"/>
              </a:tabLst>
            </a:pPr>
            <a:r>
              <a:rPr lang="sv-SE" sz="1100" spc="3">
                <a:solidFill>
                  <a:srgbClr val="231F20"/>
                </a:solidFill>
                <a:latin typeface="Arial"/>
                <a:cs typeface="Arial"/>
              </a:rPr>
              <a:t>Uppföljning av </a:t>
            </a:r>
            <a:r>
              <a:rPr lang="sv-SE" sz="1100" spc="3" err="1">
                <a:solidFill>
                  <a:srgbClr val="231F20"/>
                </a:solidFill>
                <a:latin typeface="Arial"/>
                <a:cs typeface="Arial"/>
              </a:rPr>
              <a:t>SAM:rutiner</a:t>
            </a:r>
            <a:r>
              <a:rPr lang="sv-SE" sz="1100" spc="3">
                <a:solidFill>
                  <a:srgbClr val="231F20"/>
                </a:solidFill>
                <a:latin typeface="Arial"/>
                <a:cs typeface="Arial"/>
              </a:rPr>
              <a:t> </a:t>
            </a:r>
          </a:p>
          <a:p>
            <a:pPr marL="213599" indent="-171450">
              <a:spcBef>
                <a:spcPts val="85"/>
              </a:spcBef>
              <a:buFont typeface="Arial" panose="020B0604020202020204" pitchFamily="34" charset="0"/>
              <a:buChar char="•"/>
              <a:tabLst>
                <a:tab pos="81796" algn="l"/>
              </a:tabLst>
            </a:pPr>
            <a:r>
              <a:rPr lang="sv-SE" sz="1100" spc="3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sv-SE" sz="1100">
                <a:solidFill>
                  <a:srgbClr val="231F20"/>
                </a:solidFill>
                <a:latin typeface="Arial"/>
                <a:cs typeface="Arial"/>
              </a:rPr>
              <a:t>iskbedömning hot och våld/otillåten påverkan</a:t>
            </a:r>
          </a:p>
          <a:p>
            <a:pPr marL="42149">
              <a:spcBef>
                <a:spcPts val="85"/>
              </a:spcBef>
              <a:tabLst>
                <a:tab pos="81796" algn="l"/>
              </a:tabLst>
            </a:pPr>
            <a:r>
              <a:rPr lang="sv-SE" sz="825" spc="3">
                <a:solidFill>
                  <a:srgbClr val="231F20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67" name="object 31">
            <a:extLst>
              <a:ext uri="{FF2B5EF4-FFF2-40B4-BE49-F238E27FC236}">
                <a16:creationId xmlns:a16="http://schemas.microsoft.com/office/drawing/2014/main" id="{687D9D77-F5AB-437C-ADB3-C0E412C4B1A7}"/>
              </a:ext>
            </a:extLst>
          </p:cNvPr>
          <p:cNvSpPr txBox="1"/>
          <p:nvPr/>
        </p:nvSpPr>
        <p:spPr>
          <a:xfrm>
            <a:off x="7531155" y="3084295"/>
            <a:ext cx="1446697" cy="935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rgbClr val="ABADAD"/>
            </a:solidFill>
          </a:ln>
        </p:spPr>
        <p:txBody>
          <a:bodyPr vert="horz" wrap="square" lIns="0" tIns="41433" rIns="0" bIns="0" rtlCol="0" anchor="t">
            <a:spAutoFit/>
          </a:bodyPr>
          <a:lstStyle/>
          <a:p>
            <a:pPr marL="41910">
              <a:spcBef>
                <a:spcPts val="244"/>
              </a:spcBef>
            </a:pPr>
            <a:r>
              <a:rPr lang="sv-SE" sz="1100" b="1" dirty="0">
                <a:solidFill>
                  <a:srgbClr val="231F20"/>
                </a:solidFill>
                <a:latin typeface="Arial"/>
                <a:cs typeface="Arial"/>
              </a:rPr>
              <a:t>Tema mars-april: </a:t>
            </a:r>
            <a:endParaRPr lang="sv-SE" sz="1100" b="1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3360" indent="-171450">
              <a:spcBef>
                <a:spcPts val="244"/>
              </a:spcBef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231F20"/>
                </a:solidFill>
                <a:latin typeface="Arial"/>
                <a:cs typeface="Arial"/>
              </a:rPr>
              <a:t>Arbetsmiljörutiner </a:t>
            </a:r>
          </a:p>
          <a:p>
            <a:pPr marL="213360" indent="-171450">
              <a:spcBef>
                <a:spcPts val="244"/>
              </a:spcBef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231F20"/>
                </a:solidFill>
                <a:latin typeface="Arial"/>
                <a:cs typeface="Arial"/>
              </a:rPr>
              <a:t>Aktiva åtgärder mot diskriminering</a:t>
            </a:r>
          </a:p>
          <a:p>
            <a:pPr marL="55880">
              <a:spcBef>
                <a:spcPts val="326"/>
              </a:spcBef>
            </a:pPr>
            <a:endParaRPr lang="sv-SE" sz="825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9" name="object 34">
            <a:extLst>
              <a:ext uri="{FF2B5EF4-FFF2-40B4-BE49-F238E27FC236}">
                <a16:creationId xmlns:a16="http://schemas.microsoft.com/office/drawing/2014/main" id="{3246250D-D3A6-413E-94C8-E4477CFB0293}"/>
              </a:ext>
            </a:extLst>
          </p:cNvPr>
          <p:cNvSpPr txBox="1"/>
          <p:nvPr/>
        </p:nvSpPr>
        <p:spPr>
          <a:xfrm>
            <a:off x="2606456" y="747528"/>
            <a:ext cx="1846204" cy="17435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rgbClr val="ABADAD"/>
            </a:solidFill>
          </a:ln>
        </p:spPr>
        <p:txBody>
          <a:bodyPr vert="horz" wrap="square" lIns="0" tIns="41433" rIns="0" bIns="0" rtlCol="0" anchor="t">
            <a:spAutoFit/>
          </a:bodyPr>
          <a:lstStyle/>
          <a:p>
            <a:pPr marL="42149">
              <a:spcBef>
                <a:spcPts val="85"/>
              </a:spcBef>
              <a:tabLst>
                <a:tab pos="81796" algn="l"/>
              </a:tabLst>
            </a:pPr>
            <a:r>
              <a:rPr lang="sv-SE" sz="1100" b="1" spc="3" dirty="0">
                <a:solidFill>
                  <a:srgbClr val="231F20"/>
                </a:solidFill>
                <a:latin typeface="Arial"/>
                <a:cs typeface="Arial"/>
              </a:rPr>
              <a:t>Tema nov-dec:</a:t>
            </a:r>
          </a:p>
          <a:p>
            <a:pPr marL="213598" indent="-171450">
              <a:spcBef>
                <a:spcPts val="85"/>
              </a:spcBef>
              <a:buFont typeface="Arial" panose="020B0604020202020204" pitchFamily="34" charset="0"/>
              <a:buChar char="•"/>
              <a:tabLst>
                <a:tab pos="81796" algn="l"/>
              </a:tabLst>
            </a:pPr>
            <a:r>
              <a:rPr lang="sv-SE" sz="1100" spc="3" dirty="0">
                <a:solidFill>
                  <a:srgbClr val="231F20"/>
                </a:solidFill>
                <a:latin typeface="Arial"/>
                <a:cs typeface="Arial"/>
              </a:rPr>
              <a:t>Resultat och analys av medarbetarenkät (fokus organisatorisk arbetsmiljö)</a:t>
            </a:r>
          </a:p>
          <a:p>
            <a:pPr marL="42148">
              <a:spcBef>
                <a:spcPts val="85"/>
              </a:spcBef>
              <a:tabLst>
                <a:tab pos="81796" algn="l"/>
              </a:tabLst>
            </a:pPr>
            <a:endParaRPr lang="sv-SE" sz="1100" spc="3" dirty="0">
              <a:solidFill>
                <a:srgbClr val="231F20"/>
              </a:solidFill>
              <a:latin typeface="Arial"/>
              <a:cs typeface="Arial"/>
            </a:endParaRPr>
          </a:p>
          <a:p>
            <a:pPr marL="42148">
              <a:spcBef>
                <a:spcPts val="85"/>
              </a:spcBef>
              <a:tabLst>
                <a:tab pos="81796" algn="l"/>
              </a:tabLst>
            </a:pPr>
            <a:r>
              <a:rPr lang="sv-SE" sz="1100" i="1" spc="3" dirty="0">
                <a:solidFill>
                  <a:srgbClr val="231F20"/>
                </a:solidFill>
                <a:latin typeface="Arial"/>
                <a:cs typeface="Arial"/>
              </a:rPr>
              <a:t>Samtal mellan chef och skyddsombud/huvud-skyddsombud om SAM</a:t>
            </a:r>
          </a:p>
          <a:p>
            <a:pPr marL="184785" indent="-128588">
              <a:spcBef>
                <a:spcPts val="113"/>
              </a:spcBef>
              <a:buFont typeface="Calibri"/>
              <a:buChar char="-"/>
              <a:tabLst>
                <a:tab pos="109061" algn="l"/>
              </a:tabLst>
            </a:pPr>
            <a:endParaRPr lang="sv-SE" sz="825" spc="4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34">
            <a:extLst>
              <a:ext uri="{FF2B5EF4-FFF2-40B4-BE49-F238E27FC236}">
                <a16:creationId xmlns:a16="http://schemas.microsoft.com/office/drawing/2014/main" id="{91EC5A8D-3D4D-4E2A-93C9-AC4922230F6B}"/>
              </a:ext>
            </a:extLst>
          </p:cNvPr>
          <p:cNvSpPr txBox="1"/>
          <p:nvPr/>
        </p:nvSpPr>
        <p:spPr>
          <a:xfrm>
            <a:off x="6804747" y="5015106"/>
            <a:ext cx="2075363" cy="1546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rgbClr val="ABADAD"/>
            </a:solidFill>
          </a:ln>
        </p:spPr>
        <p:txBody>
          <a:bodyPr vert="horz" wrap="square" lIns="0" tIns="41433" rIns="0" bIns="0" rtlCol="0" anchor="t">
            <a:spAutoFit/>
          </a:bodyPr>
          <a:lstStyle/>
          <a:p>
            <a:pPr marL="42149">
              <a:spcBef>
                <a:spcPts val="85"/>
              </a:spcBef>
              <a:tabLst>
                <a:tab pos="81796" algn="l"/>
              </a:tabLst>
            </a:pPr>
            <a:r>
              <a:rPr lang="sv-SE" sz="1100" b="1" spc="3" dirty="0">
                <a:solidFill>
                  <a:srgbClr val="231F20"/>
                </a:solidFill>
                <a:latin typeface="Arial"/>
                <a:cs typeface="Arial"/>
              </a:rPr>
              <a:t>Tema maj-juni:</a:t>
            </a:r>
          </a:p>
          <a:p>
            <a:pPr marL="213598" indent="-171450">
              <a:spcBef>
                <a:spcPts val="85"/>
              </a:spcBef>
              <a:buFont typeface="Arial" panose="020B0604020202020204" pitchFamily="34" charset="0"/>
              <a:buChar char="•"/>
              <a:tabLst>
                <a:tab pos="81796" algn="l"/>
              </a:tabLst>
            </a:pPr>
            <a:r>
              <a:rPr lang="sv-SE" sz="1100" spc="3" dirty="0">
                <a:solidFill>
                  <a:srgbClr val="231F20"/>
                </a:solidFill>
                <a:latin typeface="Arial"/>
                <a:cs typeface="Arial"/>
              </a:rPr>
              <a:t>Social arbetsmiljö </a:t>
            </a:r>
          </a:p>
          <a:p>
            <a:pPr marL="42148">
              <a:spcBef>
                <a:spcPts val="85"/>
              </a:spcBef>
              <a:tabLst>
                <a:tab pos="81796" algn="l"/>
              </a:tabLst>
            </a:pPr>
            <a:endParaRPr lang="sv-SE" sz="1100" spc="3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148">
              <a:spcBef>
                <a:spcPts val="85"/>
              </a:spcBef>
              <a:tabLst>
                <a:tab pos="81796" algn="l"/>
              </a:tabLst>
            </a:pPr>
            <a:r>
              <a:rPr lang="sv-SE" sz="1100" i="1" spc="3" dirty="0">
                <a:solidFill>
                  <a:srgbClr val="231F20"/>
                </a:solidFill>
                <a:latin typeface="Arial"/>
                <a:cs typeface="Arial"/>
              </a:rPr>
              <a:t>Samtal mellan chef och skyddsombud/ huvudskyddsombud </a:t>
            </a:r>
          </a:p>
          <a:p>
            <a:pPr marL="42148">
              <a:spcBef>
                <a:spcPts val="85"/>
              </a:spcBef>
              <a:tabLst>
                <a:tab pos="81796" algn="l"/>
              </a:tabLst>
            </a:pPr>
            <a:r>
              <a:rPr lang="sv-SE" sz="1100" i="1" spc="3" dirty="0">
                <a:solidFill>
                  <a:srgbClr val="231F20"/>
                </a:solidFill>
                <a:latin typeface="Arial"/>
                <a:cs typeface="Arial"/>
              </a:rPr>
              <a:t>om SAM </a:t>
            </a:r>
            <a:endParaRPr lang="sv-SE" sz="1100" i="1" spc="3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785" indent="-128588">
              <a:spcBef>
                <a:spcPts val="113"/>
              </a:spcBef>
              <a:buFont typeface="Calibri"/>
              <a:buChar char="-"/>
              <a:tabLst>
                <a:tab pos="109061" algn="l"/>
              </a:tabLst>
            </a:pPr>
            <a:endParaRPr lang="sv-SE" sz="825" spc="4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198">
              <a:spcBef>
                <a:spcPts val="113"/>
              </a:spcBef>
              <a:tabLst>
                <a:tab pos="109061" algn="l"/>
              </a:tabLst>
            </a:pPr>
            <a:endParaRPr lang="sv-SE" sz="750" spc="4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B67CA7F9-7D69-8CDB-2EEF-D181E43B0D4E}"/>
              </a:ext>
            </a:extLst>
          </p:cNvPr>
          <p:cNvSpPr txBox="1"/>
          <p:nvPr/>
        </p:nvSpPr>
        <p:spPr>
          <a:xfrm>
            <a:off x="511236" y="175339"/>
            <a:ext cx="70815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000" b="1" dirty="0" err="1">
                <a:latin typeface="+mj-lt"/>
              </a:rPr>
              <a:t>SAM:hjulet</a:t>
            </a:r>
            <a:r>
              <a:rPr lang="sv-SE" sz="3000" b="1" dirty="0">
                <a:latin typeface="+mj-lt"/>
              </a:rPr>
              <a:t> 2025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18882B3-213F-8772-F28C-75F03E113DD6}"/>
              </a:ext>
            </a:extLst>
          </p:cNvPr>
          <p:cNvSpPr txBox="1"/>
          <p:nvPr/>
        </p:nvSpPr>
        <p:spPr>
          <a:xfrm>
            <a:off x="6713090" y="1111411"/>
            <a:ext cx="1845861" cy="990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2149">
              <a:spcBef>
                <a:spcPts val="244"/>
              </a:spcBef>
            </a:pPr>
            <a:r>
              <a:rPr lang="sv-SE" sz="1100" b="1">
                <a:solidFill>
                  <a:srgbClr val="231F20"/>
                </a:solidFill>
                <a:latin typeface="Arial"/>
                <a:cs typeface="Arial"/>
              </a:rPr>
              <a:t>Tema jan-feb</a:t>
            </a:r>
          </a:p>
          <a:p>
            <a:pPr marL="213599" indent="-171450">
              <a:spcBef>
                <a:spcPts val="244"/>
              </a:spcBef>
              <a:buFont typeface="Arial" panose="020B0604020202020204" pitchFamily="34" charset="0"/>
              <a:buChar char="•"/>
            </a:pPr>
            <a:r>
              <a:rPr lang="sv-SE" sz="1100">
                <a:solidFill>
                  <a:srgbClr val="231F20"/>
                </a:solidFill>
                <a:latin typeface="Arial"/>
                <a:cs typeface="Arial"/>
              </a:rPr>
              <a:t>Fysisk och digital arbetsmiljö </a:t>
            </a:r>
          </a:p>
          <a:p>
            <a:pPr marL="213599" indent="-171450">
              <a:spcBef>
                <a:spcPts val="244"/>
              </a:spcBef>
              <a:buFont typeface="Arial" panose="020B0604020202020204" pitchFamily="34" charset="0"/>
              <a:buChar char="•"/>
            </a:pPr>
            <a:r>
              <a:rPr lang="sv-SE" sz="1100" spc="3">
                <a:solidFill>
                  <a:srgbClr val="231F20"/>
                </a:solidFill>
                <a:latin typeface="Arial"/>
                <a:cs typeface="Arial"/>
              </a:rPr>
              <a:t>Mål för hälso- och arbetsmiljöarbetet.</a:t>
            </a:r>
            <a:endParaRPr lang="sv-SE" sz="1100" b="1">
              <a:solidFill>
                <a:srgbClr val="231F2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6941892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607A6647-1E2D-454B-A339-17BC31080D31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AA4B3810-684E-4117-9085-0BD05AB2197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88F39ED8-20F2-4154-B5FA-E3DFBA65AE9F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E0CFFA6-2F53-49AE-8AB5-FCEC43EEE8C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852849-615D-42DF-9FD9-53AFD6771B5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590A078F-1C00-4335-8517-E713EE09D18F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FEEF4225-DF23-4A05-BDFD-AAB08ACF461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39BACD-060C-4B7E-AB6D-2F890CF44FDD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7D1FB89B4AB14FA2559FF0B868F47D" ma:contentTypeVersion="10" ma:contentTypeDescription="Skapa ett nytt dokument." ma:contentTypeScope="" ma:versionID="0b94180113a1faed3569743c30a6fe6b">
  <xsd:schema xmlns:xsd="http://www.w3.org/2001/XMLSchema" xmlns:xs="http://www.w3.org/2001/XMLSchema" xmlns:p="http://schemas.microsoft.com/office/2006/metadata/properties" xmlns:ns2="b0ce67f5-ab09-467a-970c-06522761ce48" xmlns:ns3="655b1737-3d84-437d-abf8-09ccddba321b" targetNamespace="http://schemas.microsoft.com/office/2006/metadata/properties" ma:root="true" ma:fieldsID="2d5dbc7f12a5711a79d3915f81ac8c19" ns2:_="" ns3:_="">
    <xsd:import namespace="b0ce67f5-ab09-467a-970c-06522761ce48"/>
    <xsd:import namespace="655b1737-3d84-437d-abf8-09ccddba32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e67f5-ab09-467a-970c-06522761c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1737-3d84-437d-abf8-09ccddba32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E472FB-2D0D-4A9D-B8A0-AEDB90365E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e67f5-ab09-467a-970c-06522761ce48"/>
    <ds:schemaRef ds:uri="655b1737-3d84-437d-abf8-09ccddba32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ED2C49-970F-4913-8D99-733BE26CD77F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55b1737-3d84-437d-abf8-09ccddba321b"/>
    <ds:schemaRef ds:uri="http://purl.org/dc/elements/1.1/"/>
    <ds:schemaRef ds:uri="http://schemas.microsoft.com/office/2006/metadata/properties"/>
    <ds:schemaRef ds:uri="b0ce67f5-ab09-467a-970c-06522761ce4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105193B-DF53-4A9A-82A4-694761EB77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350</Words>
  <Application>Microsoft Office PowerPoint</Application>
  <PresentationFormat>Bredbild</PresentationFormat>
  <Paragraphs>45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1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helene.johnsson@aldrevardomsorg.goteborg.se</dc:creator>
  <cp:lastModifiedBy>Helene Johnsson</cp:lastModifiedBy>
  <cp:revision>48</cp:revision>
  <dcterms:created xsi:type="dcterms:W3CDTF">2022-01-20T14:09:27Z</dcterms:created>
  <dcterms:modified xsi:type="dcterms:W3CDTF">2024-12-18T13:15:28Z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0x010100327D1FB89B4AB14FA2559FF0B868F47D</vt:lpwstr>
  </property>
</Properties>
</file>